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6"/>
  </p:notesMasterIdLst>
  <p:sldIdLst>
    <p:sldId id="257" r:id="rId2"/>
    <p:sldId id="258" r:id="rId3"/>
    <p:sldId id="299" r:id="rId4"/>
    <p:sldId id="281" r:id="rId5"/>
    <p:sldId id="286" r:id="rId6"/>
    <p:sldId id="287" r:id="rId7"/>
    <p:sldId id="288" r:id="rId8"/>
    <p:sldId id="283" r:id="rId9"/>
    <p:sldId id="282" r:id="rId10"/>
    <p:sldId id="285" r:id="rId11"/>
    <p:sldId id="259" r:id="rId12"/>
    <p:sldId id="260" r:id="rId13"/>
    <p:sldId id="262" r:id="rId14"/>
    <p:sldId id="263" r:id="rId15"/>
    <p:sldId id="264" r:id="rId16"/>
    <p:sldId id="265" r:id="rId17"/>
    <p:sldId id="266" r:id="rId18"/>
    <p:sldId id="270" r:id="rId19"/>
    <p:sldId id="271" r:id="rId20"/>
    <p:sldId id="304" r:id="rId21"/>
    <p:sldId id="305" r:id="rId22"/>
    <p:sldId id="274" r:id="rId23"/>
    <p:sldId id="276" r:id="rId24"/>
    <p:sldId id="279" r:id="rId25"/>
    <p:sldId id="272" r:id="rId26"/>
    <p:sldId id="280" r:id="rId27"/>
    <p:sldId id="273" r:id="rId28"/>
    <p:sldId id="300" r:id="rId29"/>
    <p:sldId id="302" r:id="rId30"/>
    <p:sldId id="277" r:id="rId31"/>
    <p:sldId id="289" r:id="rId32"/>
    <p:sldId id="290" r:id="rId33"/>
    <p:sldId id="296" r:id="rId34"/>
    <p:sldId id="301" r:id="rId35"/>
    <p:sldId id="297" r:id="rId36"/>
    <p:sldId id="298" r:id="rId37"/>
    <p:sldId id="278" r:id="rId38"/>
    <p:sldId id="306" r:id="rId39"/>
    <p:sldId id="307" r:id="rId40"/>
    <p:sldId id="291" r:id="rId41"/>
    <p:sldId id="293" r:id="rId42"/>
    <p:sldId id="294" r:id="rId43"/>
    <p:sldId id="295" r:id="rId44"/>
    <p:sldId id="303" r:id="rId4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Leelawadee" panose="020B0604020202020204" charset="-34"/>
      <p:regular r:id="rId51"/>
      <p:bold r:id="rId52"/>
    </p:embeddedFont>
    <p:embeddedFont>
      <p:font typeface="Neris Thin" panose="020B0604020202020204" charset="0"/>
      <p:regular r:id="rId53"/>
      <p:italic r:id="rId54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800" autoAdjust="0"/>
    <p:restoredTop sz="84324" autoAdjust="0"/>
  </p:normalViewPr>
  <p:slideViewPr>
    <p:cSldViewPr>
      <p:cViewPr varScale="1">
        <p:scale>
          <a:sx n="56" d="100"/>
          <a:sy n="56" d="100"/>
        </p:scale>
        <p:origin x="8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4A97A-1607-46C1-ABEE-6535C981C4B7}" type="datetimeFigureOut">
              <a:rPr lang="nl-NL" smtClean="0"/>
              <a:pPr/>
              <a:t>22-11-2019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92360-3E92-4405-82AE-47410BB9EAF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75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Geen cijfers over, wel cijfers over IC opname waarbij vrouwen over het algemeen op meer dan 1 orgaan systeem vitaal bedreigd zijn, tussen zaal en IC zit natuurlijk nog high care of OHC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453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482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Makkelijk te onthouden en concreet communicatie methode</a:t>
            </a:r>
          </a:p>
          <a:p>
            <a:r>
              <a:rPr lang="nl-NL" dirty="0"/>
              <a:t>Duidelijkheid wat er door wie gecommuniceerd moet worden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789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uren voorafgaand aan IC opname bij &gt;50% lage saturatie, bepaling bloedgassen, O2 toediening </a:t>
            </a:r>
            <a:r>
              <a:rPr lang="nl-NL" dirty="0" err="1"/>
              <a:t>etc</a:t>
            </a:r>
            <a:endParaRPr lang="nl-NL" dirty="0"/>
          </a:p>
          <a:p>
            <a:r>
              <a:rPr lang="nl-NL" dirty="0"/>
              <a:t>Eerdere opsporing en behandeling kan bijdragen aan overleving</a:t>
            </a:r>
          </a:p>
          <a:p>
            <a:r>
              <a:rPr lang="nl-NL" dirty="0"/>
              <a:t>Franklin: binnen 6 uur voor </a:t>
            </a:r>
            <a:r>
              <a:rPr lang="nl-NL" dirty="0" err="1"/>
              <a:t>instabileit</a:t>
            </a:r>
            <a:r>
              <a:rPr lang="nl-NL" dirty="0"/>
              <a:t> verschillende verschijnselen </a:t>
            </a:r>
          </a:p>
          <a:p>
            <a:r>
              <a:rPr lang="nl-NL" dirty="0"/>
              <a:t>Vroeg signaleren </a:t>
            </a:r>
            <a:r>
              <a:rPr lang="nl-NL" dirty="0" err="1"/>
              <a:t>bmv</a:t>
            </a:r>
            <a:r>
              <a:rPr lang="nl-NL" dirty="0"/>
              <a:t> EWS, SIT voor instellen therapie en verantwoordelijkheden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189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Geen consensus over welke EWS er in de obstetrie gebruikt moet worden.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308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Verandering in bewustzijn is altijd een alarmsymptoom</a:t>
            </a:r>
          </a:p>
          <a:p>
            <a:r>
              <a:rPr lang="nl-NL" dirty="0"/>
              <a:t>Verschillende OEWS in omloop, deze is van Trust/UK</a:t>
            </a:r>
          </a:p>
          <a:p>
            <a:endParaRPr lang="nl-NL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the responsibility of the person carrying out the observations to alert the midwife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caring for the woman if the MEOWS score is 1 or more. If the MEOWS is 1-3, it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the responsibility of the midwife to decide if increased frequency of observations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a medical review is needed. If the MEOWS ≥4, or 3 in any single parameter,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midwife must initiate the call out cascade. This is explained in appendix 2.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194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Sepsis-3: consensus </a:t>
            </a:r>
            <a:r>
              <a:rPr lang="nl-NL" dirty="0" err="1"/>
              <a:t>definition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sepsis/septic shock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372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Sepsis-3: consensus </a:t>
            </a:r>
            <a:r>
              <a:rPr lang="nl-NL" dirty="0" err="1"/>
              <a:t>definition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sepsis/septic shock 2016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109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Sepsis-3: consensus </a:t>
            </a:r>
            <a:r>
              <a:rPr lang="nl-NL" dirty="0" err="1"/>
              <a:t>definition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sepsis/septic shock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782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qSOFA</a:t>
            </a:r>
            <a:r>
              <a:rPr lang="nl-NL" dirty="0"/>
              <a:t> screeningsinstrument bij infectie en verdenking sepsis, indien groter gelijk 2 uitbreiden onderzoek naar orgaandysfunctie waaronder een volledige SOFA score inzetten, opvoeren monitoring en escaleren therapie</a:t>
            </a:r>
          </a:p>
          <a:p>
            <a:r>
              <a:rPr lang="nl-NL" dirty="0"/>
              <a:t>Bij SOFA groter gelijk 2 risico op mortaliteit 10% (2-25 maal verhoogd)</a:t>
            </a:r>
          </a:p>
          <a:p>
            <a:r>
              <a:rPr lang="nl-NL" dirty="0"/>
              <a:t>SOFA gaat ervan uit dat de </a:t>
            </a:r>
            <a:r>
              <a:rPr lang="nl-NL" dirty="0" err="1"/>
              <a:t>patient</a:t>
            </a:r>
            <a:r>
              <a:rPr lang="nl-NL" dirty="0"/>
              <a:t> vooraf gezond was.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99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Voorstel SOMANZ, </a:t>
            </a:r>
            <a:r>
              <a:rPr lang="nl-NL" dirty="0" err="1"/>
              <a:t>kreatinine</a:t>
            </a:r>
            <a:r>
              <a:rPr lang="nl-NL" dirty="0"/>
              <a:t> meestal lager, dus sneller verhoogd. MAP vaak &lt;70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88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 2 of meer bedreigde orgaansystemen of noodzaak tot ventilatie</a:t>
            </a:r>
          </a:p>
          <a:p>
            <a:r>
              <a:rPr lang="nl-NL" dirty="0"/>
              <a:t>3.4 dagen </a:t>
            </a:r>
            <a:r>
              <a:rPr lang="nl-NL" dirty="0" err="1"/>
              <a:t>Lemmon</a:t>
            </a:r>
            <a:r>
              <a:rPr lang="nl-NL" dirty="0"/>
              <a:t>, in UK antepartum 2 dagen, pp 1.1 dagen. 60-90% opname pp. Meestal geen invasieve therapie maar intensievere monitoring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795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Surviving</a:t>
            </a:r>
            <a:r>
              <a:rPr lang="nl-NL" dirty="0"/>
              <a:t> sepsis</a:t>
            </a:r>
          </a:p>
          <a:p>
            <a:r>
              <a:rPr lang="nl-NL" dirty="0"/>
              <a:t>Herkennen en snel behandelen</a:t>
            </a:r>
          </a:p>
          <a:p>
            <a:r>
              <a:rPr lang="nl-NL" dirty="0"/>
              <a:t>Serum lactaat meten</a:t>
            </a:r>
          </a:p>
          <a:p>
            <a:r>
              <a:rPr lang="nl-NL" dirty="0"/>
              <a:t>Bloedkweken voor antibiotica</a:t>
            </a:r>
          </a:p>
          <a:p>
            <a:r>
              <a:rPr lang="nl-NL" dirty="0"/>
              <a:t>Breed spectrum antibiotica</a:t>
            </a:r>
          </a:p>
          <a:p>
            <a:r>
              <a:rPr lang="nl-NL" dirty="0" err="1"/>
              <a:t>Crystalloid</a:t>
            </a:r>
            <a:r>
              <a:rPr lang="nl-NL" dirty="0"/>
              <a:t> 30 ml/kg bij hypotensie of lactaat &gt;4</a:t>
            </a:r>
          </a:p>
          <a:p>
            <a:r>
              <a:rPr lang="nl-NL" dirty="0" err="1"/>
              <a:t>Vasopressie</a:t>
            </a:r>
            <a:r>
              <a:rPr lang="nl-NL" dirty="0"/>
              <a:t> als vocht onvoldoende effect</a:t>
            </a:r>
          </a:p>
          <a:p>
            <a:r>
              <a:rPr lang="nl-NL" dirty="0"/>
              <a:t>Lactaat herhalen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274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bv overbruggen uitputting bij neuromusculaire aandoeningen en longoedeem</a:t>
            </a:r>
          </a:p>
          <a:p>
            <a:r>
              <a:rPr lang="nl-NL" dirty="0"/>
              <a:t>Indien hypoxemie niet te corrigeren is met niet invasieve middelen</a:t>
            </a:r>
          </a:p>
          <a:p>
            <a:r>
              <a:rPr lang="nl-NL" dirty="0" err="1"/>
              <a:t>Respiratiefalen</a:t>
            </a:r>
            <a:r>
              <a:rPr lang="nl-NL" dirty="0"/>
              <a:t>, te hoge ademarbeid, </a:t>
            </a:r>
            <a:r>
              <a:rPr lang="nl-NL" dirty="0" err="1"/>
              <a:t>ip</a:t>
            </a:r>
            <a:r>
              <a:rPr lang="nl-NL" dirty="0"/>
              <a:t> stijgt pCO2 dan. Cave normale CO2 bij </a:t>
            </a:r>
            <a:r>
              <a:rPr lang="nl-NL" dirty="0" err="1"/>
              <a:t>zwangeren</a:t>
            </a:r>
            <a:r>
              <a:rPr lang="nl-NL" dirty="0"/>
              <a:t> is lager dus al uitputting bij “normale waarden”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409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bv overbruggen uitputting bij neuromusculaire aandoeningen en longoedeem</a:t>
            </a:r>
          </a:p>
          <a:p>
            <a:r>
              <a:rPr lang="nl-NL" dirty="0"/>
              <a:t>Indien hypoxemie niet te corrigeren is met niet invasieve middelen</a:t>
            </a:r>
          </a:p>
          <a:p>
            <a:r>
              <a:rPr lang="nl-NL" dirty="0" err="1"/>
              <a:t>Respiratiefalen</a:t>
            </a:r>
            <a:r>
              <a:rPr lang="nl-NL" dirty="0"/>
              <a:t>, te hoge ademarbeid, </a:t>
            </a:r>
            <a:r>
              <a:rPr lang="nl-NL" dirty="0" err="1"/>
              <a:t>ip</a:t>
            </a:r>
            <a:r>
              <a:rPr lang="nl-NL" dirty="0"/>
              <a:t> stijgt pCO2 dan. Cave normale CO2 bij </a:t>
            </a:r>
            <a:r>
              <a:rPr lang="nl-NL" dirty="0" err="1"/>
              <a:t>zwangeren</a:t>
            </a:r>
            <a:r>
              <a:rPr lang="nl-NL" dirty="0"/>
              <a:t> is lager dus al uitputting bij “normale waarden”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13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twee oorzaken komen het meeste voor</a:t>
            </a:r>
          </a:p>
          <a:p>
            <a:r>
              <a:rPr lang="nl-NL" dirty="0"/>
              <a:t>Specifieke aandoeningen luchtwegaandoeningen zoals longoedeem, pneumonie, aspiratie, longembolie, astma</a:t>
            </a:r>
          </a:p>
          <a:p>
            <a:r>
              <a:rPr lang="nl-NL" dirty="0"/>
              <a:t>Vruchtwater embolie</a:t>
            </a:r>
          </a:p>
          <a:p>
            <a:r>
              <a:rPr lang="nl-NL" dirty="0"/>
              <a:t>Hartaandoeningen zoals cardiomyopathie, hartfalen</a:t>
            </a:r>
          </a:p>
          <a:p>
            <a:r>
              <a:rPr lang="nl-NL" dirty="0"/>
              <a:t>Diabetische ketoacidose</a:t>
            </a:r>
          </a:p>
          <a:p>
            <a:r>
              <a:rPr lang="nl-NL" dirty="0"/>
              <a:t>Appendicitis, pancreatitis</a:t>
            </a:r>
          </a:p>
          <a:p>
            <a:r>
              <a:rPr lang="nl-NL" dirty="0"/>
              <a:t>Trauma, overdosis, vergiftiging, intoxicatie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35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Telefonische</a:t>
            </a:r>
            <a:r>
              <a:rPr lang="nl-NL" baseline="0" dirty="0"/>
              <a:t> aankondiging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625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Vooral niet dit alles proberen te lezen, overzicht van fysiologische veranderingen die allemaal invloed hebben op </a:t>
            </a:r>
            <a:r>
              <a:rPr lang="nl-NL" dirty="0" err="1"/>
              <a:t>rescusitatie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126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Cardiac</a:t>
            </a:r>
            <a:r>
              <a:rPr lang="nl-NL" dirty="0"/>
              <a:t> output verminderd in platte rugligging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42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Daarnaast toegenomen larynxoedeem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40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Effectieve en simpele manier die makkelijk onthouden is in een stressvolle situatie om iemand in kaart te brengen en te behandelen</a:t>
            </a:r>
            <a:r>
              <a:rPr lang="nl-NL" dirty="0">
                <a:sym typeface="Wingdings" panose="05000000000000000000" pitchFamily="2" charset="2"/>
              </a:rPr>
              <a:t> elke vitaal bedreigde </a:t>
            </a:r>
            <a:r>
              <a:rPr lang="nl-NL" dirty="0" err="1">
                <a:sym typeface="Wingdings" panose="05000000000000000000" pitchFamily="2" charset="2"/>
              </a:rPr>
              <a:t>patient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 err="1">
                <a:sym typeface="Wingdings" panose="05000000000000000000" pitchFamily="2" charset="2"/>
              </a:rPr>
              <a:t>Rescuscitatie</a:t>
            </a:r>
            <a:r>
              <a:rPr lang="nl-NL" dirty="0">
                <a:sym typeface="Wingdings" panose="05000000000000000000" pitchFamily="2" charset="2"/>
              </a:rPr>
              <a:t> parallel aan </a:t>
            </a:r>
            <a:r>
              <a:rPr lang="nl-NL" dirty="0" err="1">
                <a:sym typeface="Wingdings" panose="05000000000000000000" pitchFamily="2" charset="2"/>
              </a:rPr>
              <a:t>primary</a:t>
            </a:r>
            <a:r>
              <a:rPr lang="nl-NL" dirty="0">
                <a:sym typeface="Wingdings" panose="05000000000000000000" pitchFamily="2" charset="2"/>
              </a:rPr>
              <a:t> survey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416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A+B luchtweg, ademhaling, saturatie, longgeluiden</a:t>
            </a:r>
          </a:p>
          <a:p>
            <a:r>
              <a:rPr lang="nl-NL" dirty="0"/>
              <a:t>C hartfrequentie, </a:t>
            </a:r>
            <a:r>
              <a:rPr lang="nl-NL" dirty="0" err="1"/>
              <a:t>evt</a:t>
            </a:r>
            <a:r>
              <a:rPr lang="nl-NL" dirty="0"/>
              <a:t> ECG, tensie, extremiteiten en </a:t>
            </a:r>
            <a:r>
              <a:rPr lang="nl-NL" dirty="0" err="1"/>
              <a:t>capillary</a:t>
            </a:r>
            <a:r>
              <a:rPr lang="nl-NL" dirty="0"/>
              <a:t> </a:t>
            </a:r>
            <a:r>
              <a:rPr lang="nl-NL" dirty="0" err="1"/>
              <a:t>refill</a:t>
            </a:r>
            <a:r>
              <a:rPr lang="nl-NL" dirty="0"/>
              <a:t>, urineproductie, CTG</a:t>
            </a:r>
          </a:p>
          <a:p>
            <a:r>
              <a:rPr lang="nl-NL" dirty="0"/>
              <a:t>D </a:t>
            </a:r>
            <a:r>
              <a:rPr lang="nl-NL" dirty="0" err="1"/>
              <a:t>disability</a:t>
            </a:r>
            <a:r>
              <a:rPr lang="nl-NL" dirty="0"/>
              <a:t> AVPU</a:t>
            </a:r>
          </a:p>
          <a:p>
            <a:r>
              <a:rPr lang="nl-NL" dirty="0"/>
              <a:t>E environment, T, CTG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92360-3E92-4405-82AE-47410BB9EAFB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30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31032"/>
          </a:xfrm>
        </p:spPr>
        <p:txBody>
          <a:bodyPr/>
          <a:lstStyle>
            <a:lvl1pPr marL="0" indent="0" algn="ctr">
              <a:buNone/>
              <a:defRPr>
                <a:solidFill>
                  <a:srgbClr val="0052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3500347" y="622376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Leelawadee" pitchFamily="34" charset="-34"/>
                <a:cs typeface="Leelawadee" pitchFamily="34" charset="-34"/>
              </a:defRPr>
            </a:lvl1pPr>
          </a:lstStyle>
          <a:p>
            <a:fld id="{3E92DA34-F0C4-41DB-A98D-7ABD445129C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9660" y="476673"/>
            <a:ext cx="648072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5288"/>
                </a:solidFill>
                <a:latin typeface="Leelawadee" pitchFamily="34" charset="-34"/>
                <a:cs typeface="Leelawadee" pitchFamily="34" charset="-34"/>
              </a:defRPr>
            </a:lvl1pPr>
          </a:lstStyle>
          <a:p>
            <a:pPr algn="l"/>
            <a:r>
              <a:rPr lang="nl-NL"/>
              <a:t>Naam, functie, afdeling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510053" y="6177966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Leelawadee" pitchFamily="34" charset="-34"/>
                <a:cs typeface="Leelawadee" pitchFamily="34" charset="-34"/>
              </a:defRPr>
            </a:lvl1pPr>
          </a:lstStyle>
          <a:p>
            <a:fld id="{91FA8375-7A8B-496A-9ABF-4A511BA3C3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media 7"/>
          <p:cNvSpPr>
            <a:spLocks noGrp="1"/>
          </p:cNvSpPr>
          <p:nvPr>
            <p:ph type="media" sz="quarter" idx="16"/>
          </p:nvPr>
        </p:nvSpPr>
        <p:spPr>
          <a:xfrm>
            <a:off x="467544" y="1340768"/>
            <a:ext cx="8207375" cy="4176464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nl-NL"/>
              <a:t>Klik om de stijl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17646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3510053" y="6177966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Leelawadee" pitchFamily="34" charset="-34"/>
                <a:cs typeface="Leelawadee" pitchFamily="34" charset="-34"/>
              </a:defRPr>
            </a:lvl1pPr>
          </a:lstStyle>
          <a:p>
            <a:fld id="{91FA8375-7A8B-496A-9ABF-4A511BA3C3D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176464"/>
          </a:xfrm>
        </p:spPr>
        <p:txBody>
          <a:bodyPr/>
          <a:lstStyle>
            <a:lvl1pPr marL="0" indent="0">
              <a:tabLst>
                <a:tab pos="0" algn="l"/>
              </a:tabLst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176465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510053" y="6177966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Leelawadee" pitchFamily="34" charset="-34"/>
                <a:cs typeface="Leelawadee" pitchFamily="34" charset="-34"/>
              </a:defRPr>
            </a:lvl1pPr>
          </a:lstStyle>
          <a:p>
            <a:fld id="{91FA8375-7A8B-496A-9ABF-4A511BA3C3D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069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Leelawadee" pitchFamily="34" charset="-34"/>
                <a:cs typeface="Leelawadee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988841"/>
            <a:ext cx="4040188" cy="3528392"/>
          </a:xfrm>
        </p:spPr>
        <p:txBody>
          <a:bodyPr/>
          <a:lstStyle>
            <a:lvl1pPr marL="0" indent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3069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Leelawadee" pitchFamily="34" charset="-34"/>
                <a:cs typeface="Leelawadee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988841"/>
            <a:ext cx="4041775" cy="3528392"/>
          </a:xfrm>
        </p:spPr>
        <p:txBody>
          <a:bodyPr/>
          <a:lstStyle>
            <a:lvl1pPr marL="0" indent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3510053" y="6177966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Leelawadee" pitchFamily="34" charset="-34"/>
                <a:cs typeface="Leelawadee" pitchFamily="34" charset="-34"/>
              </a:defRPr>
            </a:lvl1pPr>
          </a:lstStyle>
          <a:p>
            <a:fld id="{91FA8375-7A8B-496A-9ABF-4A511BA3C3D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510053" y="6177966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Leelawadee" pitchFamily="34" charset="-34"/>
                <a:cs typeface="Leelawadee" pitchFamily="34" charset="-34"/>
              </a:defRPr>
            </a:lvl1pPr>
          </a:lstStyle>
          <a:p>
            <a:fld id="{91FA8375-7A8B-496A-9ABF-4A511BA3C3D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3510053" y="6177966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Leelawadee" pitchFamily="34" charset="-34"/>
                <a:cs typeface="Leelawadee" pitchFamily="34" charset="-34"/>
              </a:defRPr>
            </a:lvl1pPr>
          </a:lstStyle>
          <a:p>
            <a:fld id="{91FA8375-7A8B-496A-9ABF-4A511BA3C3D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_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0039"/>
            <a:ext cx="8229600" cy="706090"/>
          </a:xfrm>
        </p:spPr>
        <p:txBody>
          <a:bodyPr>
            <a:no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510053" y="6177966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Leelawadee" pitchFamily="34" charset="-34"/>
                <a:cs typeface="Leelawadee" pitchFamily="34" charset="-34"/>
              </a:defRPr>
            </a:lvl1pPr>
          </a:lstStyle>
          <a:p>
            <a:fld id="{91FA8375-7A8B-496A-9ABF-4A511BA3C3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SmartArt 6"/>
          <p:cNvSpPr>
            <a:spLocks noGrp="1"/>
          </p:cNvSpPr>
          <p:nvPr>
            <p:ph type="dgm" sz="quarter" idx="13"/>
          </p:nvPr>
        </p:nvSpPr>
        <p:spPr>
          <a:xfrm>
            <a:off x="459846" y="1340768"/>
            <a:ext cx="8216610" cy="4176464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nl-NL" dirty="0"/>
              <a:t>Klik op het pictogram als u een </a:t>
            </a:r>
            <a:r>
              <a:rPr lang="nl-NL" dirty="0" err="1"/>
              <a:t>SmartArt-afbeelding</a:t>
            </a:r>
            <a:r>
              <a:rPr lang="nl-NL" dirty="0"/>
              <a:t> wilt toevoegen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510053" y="6177966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Leelawadee" pitchFamily="34" charset="-34"/>
                <a:cs typeface="Leelawadee" pitchFamily="34" charset="-34"/>
              </a:defRPr>
            </a:lvl1pPr>
          </a:lstStyle>
          <a:p>
            <a:fld id="{91FA8375-7A8B-496A-9ABF-4A511BA3C3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4"/>
          </p:nvPr>
        </p:nvSpPr>
        <p:spPr>
          <a:xfrm>
            <a:off x="467544" y="1340768"/>
            <a:ext cx="8207375" cy="4176465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nl-NL"/>
              <a:t>Klik om de stijl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510053" y="6177966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Leelawadee" pitchFamily="34" charset="-34"/>
                <a:cs typeface="Leelawadee" pitchFamily="34" charset="-34"/>
              </a:defRPr>
            </a:lvl1pPr>
          </a:lstStyle>
          <a:p>
            <a:fld id="{91FA8375-7A8B-496A-9ABF-4A511BA3C3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5"/>
          </p:nvPr>
        </p:nvSpPr>
        <p:spPr>
          <a:xfrm>
            <a:off x="467544" y="1340767"/>
            <a:ext cx="8207375" cy="417646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49237"/>
            <a:ext cx="8229600" cy="659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3373" y="6182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eelawadee" pitchFamily="34" charset="-34"/>
                <a:cs typeface="Leelawadee" pitchFamily="34" charset="-34"/>
              </a:defRPr>
            </a:lvl1pPr>
          </a:lstStyle>
          <a:p>
            <a:fld id="{8DB19B0B-0A99-460C-B05C-289A7F82070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76" r:id="rId7"/>
    <p:sldLayoutId id="2147483677" r:id="rId8"/>
    <p:sldLayoutId id="2147483678" r:id="rId9"/>
    <p:sldLayoutId id="2147483679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Leelawadee" pitchFamily="34" charset="-34"/>
          <a:ea typeface="+mj-ea"/>
          <a:cs typeface="Leelawadee" pitchFamily="34" charset="-34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Leelawadee" pitchFamily="34" charset="-34"/>
          <a:ea typeface="+mn-ea"/>
          <a:cs typeface="Leelawadee" pitchFamily="34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Neris Thin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Neris Thin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Neris Thin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Neris Thin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E58C7-7C83-4954-8D85-1405DE84C4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vitaal bedreigde zwangere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EAA449-90A6-46B5-8CA2-A37847B3D2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Liv Freeman</a:t>
            </a:r>
          </a:p>
          <a:p>
            <a:r>
              <a:rPr lang="nl-NL" dirty="0"/>
              <a:t>Gynaecoloog-</a:t>
            </a:r>
            <a:r>
              <a:rPr lang="nl-NL" dirty="0" err="1"/>
              <a:t>perinatoloog</a:t>
            </a:r>
            <a:endParaRPr lang="nl-NL" dirty="0"/>
          </a:p>
          <a:p>
            <a:r>
              <a:rPr lang="nl-NL" dirty="0" err="1"/>
              <a:t>Ikazia</a:t>
            </a:r>
            <a:r>
              <a:rPr lang="nl-NL" dirty="0"/>
              <a:t> Ziekenhuis Rotterdam</a:t>
            </a:r>
          </a:p>
        </p:txBody>
      </p:sp>
    </p:spTree>
    <p:extLst>
      <p:ext uri="{BB962C8B-B14F-4D97-AF65-F5344CB8AC3E}">
        <p14:creationId xmlns:p14="http://schemas.microsoft.com/office/powerpoint/2010/main" val="1484247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7668B-89FB-464B-BB98-3AD6974F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Foetale risico’s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B6F6B5-3C11-4AF4-9AEE-729CF308F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Review 93 vrouwen IC Mayo </a:t>
            </a:r>
            <a:r>
              <a:rPr lang="nl-NL" sz="2000" dirty="0" err="1"/>
              <a:t>clinic</a:t>
            </a:r>
            <a:r>
              <a:rPr lang="nl-NL" sz="2000" dirty="0"/>
              <a:t> (1995-2003)</a:t>
            </a:r>
          </a:p>
          <a:p>
            <a:endParaRPr lang="nl-NL" sz="2000" dirty="0"/>
          </a:p>
          <a:p>
            <a:r>
              <a:rPr lang="nl-NL" sz="2000" dirty="0" err="1"/>
              <a:t>Fetal</a:t>
            </a:r>
            <a:r>
              <a:rPr lang="nl-NL" sz="2000" dirty="0"/>
              <a:t> </a:t>
            </a:r>
            <a:r>
              <a:rPr lang="nl-NL" sz="2000" dirty="0" err="1"/>
              <a:t>loss</a:t>
            </a:r>
            <a:endParaRPr lang="nl-NL" sz="2000" dirty="0"/>
          </a:p>
          <a:p>
            <a:r>
              <a:rPr lang="nl-NL" sz="2000" dirty="0"/>
              <a:t>	1</a:t>
            </a:r>
            <a:r>
              <a:rPr lang="nl-NL" sz="2000" baseline="30000" dirty="0"/>
              <a:t>e</a:t>
            </a:r>
            <a:r>
              <a:rPr lang="nl-NL" sz="2000" dirty="0"/>
              <a:t> trimester 65%</a:t>
            </a:r>
          </a:p>
          <a:p>
            <a:r>
              <a:rPr lang="nl-NL" sz="2000" dirty="0"/>
              <a:t>	2</a:t>
            </a:r>
            <a:r>
              <a:rPr lang="nl-NL" sz="2000" baseline="30000" dirty="0"/>
              <a:t>e</a:t>
            </a:r>
            <a:r>
              <a:rPr lang="nl-NL" sz="2000" dirty="0"/>
              <a:t> trimester 43%</a:t>
            </a:r>
          </a:p>
          <a:p>
            <a:r>
              <a:rPr lang="nl-NL" sz="2000" dirty="0"/>
              <a:t>	3</a:t>
            </a:r>
            <a:r>
              <a:rPr lang="nl-NL" sz="2000" baseline="30000" dirty="0"/>
              <a:t>e</a:t>
            </a:r>
            <a:r>
              <a:rPr lang="nl-NL" sz="2000" dirty="0"/>
              <a:t> trimester 5%</a:t>
            </a:r>
          </a:p>
          <a:p>
            <a:endParaRPr lang="nl-NL" sz="2000" dirty="0"/>
          </a:p>
          <a:p>
            <a:r>
              <a:rPr lang="nl-NL" sz="2000" dirty="0"/>
              <a:t>Risicofactoren </a:t>
            </a:r>
            <a:r>
              <a:rPr lang="nl-NL" sz="2000" dirty="0" err="1"/>
              <a:t>fetal</a:t>
            </a:r>
            <a:r>
              <a:rPr lang="nl-NL" sz="2000" dirty="0"/>
              <a:t> </a:t>
            </a:r>
            <a:r>
              <a:rPr lang="nl-NL" sz="2000" dirty="0" err="1"/>
              <a:t>loss</a:t>
            </a:r>
            <a:endParaRPr lang="nl-NL" sz="2000" dirty="0"/>
          </a:p>
          <a:p>
            <a:r>
              <a:rPr lang="nl-NL" sz="2000" dirty="0"/>
              <a:t>	Kortere amenorroe</a:t>
            </a:r>
          </a:p>
          <a:p>
            <a:r>
              <a:rPr lang="nl-NL" sz="2000" dirty="0"/>
              <a:t>	Maternale shock</a:t>
            </a:r>
          </a:p>
          <a:p>
            <a:r>
              <a:rPr lang="nl-NL" sz="2000" dirty="0"/>
              <a:t>	Noodzaak tot transfusie</a:t>
            </a:r>
          </a:p>
        </p:txBody>
      </p:sp>
    </p:spTree>
    <p:extLst>
      <p:ext uri="{BB962C8B-B14F-4D97-AF65-F5344CB8AC3E}">
        <p14:creationId xmlns:p14="http://schemas.microsoft.com/office/powerpoint/2010/main" val="70967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A4792-DCDF-4E66-A48F-7E079FF8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C4BD0E-8F19-4A9D-81DE-8671E6F19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38 jarige G1P0 34 2/7 week </a:t>
            </a:r>
          </a:p>
          <a:p>
            <a:r>
              <a:rPr lang="nl-NL" sz="2000" dirty="0"/>
              <a:t>Premature contracties</a:t>
            </a:r>
          </a:p>
          <a:p>
            <a:r>
              <a:rPr lang="nl-NL" sz="2000" dirty="0"/>
              <a:t>VT thuis ½ verstreken 1 cm</a:t>
            </a:r>
          </a:p>
          <a:p>
            <a:endParaRPr lang="nl-NL" sz="2000" dirty="0"/>
          </a:p>
          <a:p>
            <a:r>
              <a:rPr lang="nl-NL" sz="2000" dirty="0"/>
              <a:t>VG tonsillectomie, angststoornis waarvoor SSRI</a:t>
            </a:r>
          </a:p>
          <a:p>
            <a:r>
              <a:rPr lang="nl-NL" sz="2000" dirty="0"/>
              <a:t>Allergie geen</a:t>
            </a:r>
          </a:p>
          <a:p>
            <a:r>
              <a:rPr lang="nl-NL" sz="2000" dirty="0"/>
              <a:t>Zwangerschap ongecompliceerd, NIPT/SEO </a:t>
            </a:r>
            <a:r>
              <a:rPr lang="nl-NL" sz="2000" dirty="0" err="1"/>
              <a:t>gb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93507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931F0-4FBA-46DA-B885-963B42D36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contact verpleegkundige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3B5B0-A2DF-47AC-AB78-F072C833C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Anamnese:</a:t>
            </a:r>
          </a:p>
          <a:p>
            <a:r>
              <a:rPr lang="nl-NL" sz="2000" dirty="0"/>
              <a:t>Enkele dagen zeurende pijn onderin de buik en in de rug, sinds 2 uur regelmatige contracties.</a:t>
            </a:r>
          </a:p>
          <a:p>
            <a:r>
              <a:rPr lang="nl-NL" sz="2000" dirty="0"/>
              <a:t>Geen vruchtwater of bloedverlies.</a:t>
            </a:r>
          </a:p>
          <a:p>
            <a:r>
              <a:rPr lang="nl-NL" sz="2000" dirty="0"/>
              <a:t>Voelt zich niet lekker.</a:t>
            </a:r>
          </a:p>
          <a:p>
            <a:r>
              <a:rPr lang="nl-NL" sz="2000" dirty="0"/>
              <a:t>Goed leven.</a:t>
            </a:r>
          </a:p>
          <a:p>
            <a:endParaRPr lang="nl-NL" sz="2000" dirty="0"/>
          </a:p>
          <a:p>
            <a:r>
              <a:rPr lang="nl-NL" sz="2000" dirty="0"/>
              <a:t>Onderzoek</a:t>
            </a:r>
          </a:p>
          <a:p>
            <a:r>
              <a:rPr lang="nl-NL" sz="2000" dirty="0"/>
              <a:t>Pols 88, RR 110/70, T 37.8</a:t>
            </a:r>
          </a:p>
          <a:p>
            <a:r>
              <a:rPr lang="nl-NL" sz="2000" dirty="0"/>
              <a:t>CTG basis 150 var+ </a:t>
            </a:r>
            <a:r>
              <a:rPr lang="nl-NL" sz="2000" dirty="0" err="1"/>
              <a:t>acc</a:t>
            </a:r>
            <a:r>
              <a:rPr lang="nl-NL" sz="2000" dirty="0"/>
              <a:t>+ dec-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78762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DC991-C804-49C6-8EFC-A9E4C69B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Fysiologische veranderingen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3FD969E-FA32-4364-B75F-AB8E8EC9E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927" t="22405" r="29842" b="3433"/>
          <a:stretch/>
        </p:blipFill>
        <p:spPr>
          <a:xfrm>
            <a:off x="1547664" y="1022302"/>
            <a:ext cx="5832649" cy="557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0C295-75B3-40AF-94CB-6344CC10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Circulatie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24CF8D56-2E62-4736-894D-3BE342244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298864"/>
              </p:ext>
            </p:extLst>
          </p:nvPr>
        </p:nvGraphicFramePr>
        <p:xfrm>
          <a:off x="628650" y="2226469"/>
          <a:ext cx="7886700" cy="16916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873080497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55562452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nl-NL" sz="1400" b="0" dirty="0"/>
                        <a:t>Plasmavolume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b="0" dirty="0"/>
                        <a:t>↑ 50%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183744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400" dirty="0"/>
                        <a:t>Hartfrequentie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↑ 15-20 bpm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99798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400" dirty="0" err="1"/>
                        <a:t>Cardiac</a:t>
                      </a:r>
                      <a:r>
                        <a:rPr lang="nl-NL" sz="1400" dirty="0"/>
                        <a:t> output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↑ 40%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852161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400" dirty="0"/>
                        <a:t>Systemische vaatweerstand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↓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30189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400" dirty="0" err="1"/>
                        <a:t>Arteriele</a:t>
                      </a:r>
                      <a:r>
                        <a:rPr lang="nl-NL" sz="1400" dirty="0"/>
                        <a:t> bloeddruk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↓ 10-15 </a:t>
                      </a:r>
                      <a:r>
                        <a:rPr lang="nl-NL" sz="1400" dirty="0" err="1"/>
                        <a:t>mmHg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303526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400" dirty="0"/>
                        <a:t>Veneuze toevloed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↓ </a:t>
                      </a:r>
                      <a:r>
                        <a:rPr lang="nl-NL" sz="1400" dirty="0" err="1"/>
                        <a:t>tbv</a:t>
                      </a:r>
                      <a:r>
                        <a:rPr lang="nl-NL" sz="1400" dirty="0"/>
                        <a:t> vena cava compressie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17446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608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8016D-2845-4244-843E-457E6382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Respiratie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BE411055-8CB8-42AC-A2BE-32C52F0425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1127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762329647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84275056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nl-NL" sz="1400" b="0" dirty="0"/>
                        <a:t>Ademhalingsfrequentie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b="0" dirty="0"/>
                        <a:t>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055086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400" dirty="0"/>
                        <a:t>O2 behoefte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↑ 20%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283793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400" dirty="0"/>
                        <a:t>Functionele residu capaciteit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↓ 25%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3193369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400" dirty="0"/>
                        <a:t>pCO2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6746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746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20E99-2FCC-4979-B3E7-056511DF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ABC(DE)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BAC32B-6278-4A61-9748-26D6D0777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err="1"/>
              <a:t>Airway</a:t>
            </a:r>
            <a:r>
              <a:rPr lang="nl-NL" sz="2000" dirty="0"/>
              <a:t>, </a:t>
            </a:r>
            <a:r>
              <a:rPr lang="nl-NL" sz="2000" dirty="0" err="1"/>
              <a:t>Breathing</a:t>
            </a:r>
            <a:r>
              <a:rPr lang="nl-NL" sz="2000" dirty="0"/>
              <a:t>, </a:t>
            </a:r>
            <a:r>
              <a:rPr lang="nl-NL" sz="2000" dirty="0" err="1"/>
              <a:t>Circulation</a:t>
            </a:r>
            <a:r>
              <a:rPr lang="nl-NL" sz="2000" dirty="0"/>
              <a:t> (</a:t>
            </a:r>
            <a:r>
              <a:rPr lang="nl-NL" sz="2000" dirty="0" err="1"/>
              <a:t>Disability</a:t>
            </a:r>
            <a:r>
              <a:rPr lang="nl-NL" sz="2000" dirty="0"/>
              <a:t>, Environment)</a:t>
            </a:r>
          </a:p>
          <a:p>
            <a:endParaRPr lang="nl-NL" sz="2000" dirty="0"/>
          </a:p>
          <a:p>
            <a:r>
              <a:rPr lang="nl-NL" sz="2000" dirty="0"/>
              <a:t>Gestructureerde benadering</a:t>
            </a:r>
          </a:p>
          <a:p>
            <a:endParaRPr lang="nl-NL" sz="2000" dirty="0"/>
          </a:p>
          <a:p>
            <a:r>
              <a:rPr lang="nl-NL" sz="2000" dirty="0"/>
              <a:t>Elke vitaal bedreigde </a:t>
            </a:r>
            <a:r>
              <a:rPr lang="nl-NL" sz="2000" dirty="0" err="1"/>
              <a:t>patient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Effectieve en simpele manier voor in kaart brengen en behandelen</a:t>
            </a:r>
          </a:p>
          <a:p>
            <a:endParaRPr lang="nl-NL" sz="2000" dirty="0"/>
          </a:p>
          <a:p>
            <a:r>
              <a:rPr lang="nl-NL" sz="2000" dirty="0"/>
              <a:t>Resuscitatie parallel aan </a:t>
            </a:r>
            <a:r>
              <a:rPr lang="nl-NL" sz="2000" dirty="0" err="1"/>
              <a:t>primary</a:t>
            </a:r>
            <a:r>
              <a:rPr lang="nl-NL" sz="2000" dirty="0"/>
              <a:t> survey</a:t>
            </a:r>
          </a:p>
        </p:txBody>
      </p:sp>
    </p:spTree>
    <p:extLst>
      <p:ext uri="{BB962C8B-B14F-4D97-AF65-F5344CB8AC3E}">
        <p14:creationId xmlns:p14="http://schemas.microsoft.com/office/powerpoint/2010/main" val="542757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84AD6-6A02-4DF9-AEAC-585241F9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Primary</a:t>
            </a:r>
            <a:r>
              <a:rPr lang="nl-NL" dirty="0"/>
              <a:t> survey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B694F7-7B36-4B0D-8D78-242D4225B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b="1" dirty="0"/>
              <a:t>A+B</a:t>
            </a:r>
            <a:r>
              <a:rPr lang="nl-NL" sz="2400" dirty="0"/>
              <a:t>	Luchtweg open, spreekt volzinnen</a:t>
            </a:r>
          </a:p>
          <a:p>
            <a:r>
              <a:rPr lang="nl-NL" sz="2400" dirty="0"/>
              <a:t>	AF 14 saturatie 99%</a:t>
            </a:r>
          </a:p>
          <a:p>
            <a:r>
              <a:rPr lang="nl-NL" sz="2400" dirty="0"/>
              <a:t>	</a:t>
            </a:r>
            <a:r>
              <a:rPr lang="nl-NL" sz="2400" dirty="0" err="1"/>
              <a:t>Pulm</a:t>
            </a:r>
            <a:r>
              <a:rPr lang="nl-NL" sz="2400" dirty="0"/>
              <a:t> VAG </a:t>
            </a:r>
            <a:r>
              <a:rPr lang="nl-NL" sz="2400" dirty="0" err="1"/>
              <a:t>bdz</a:t>
            </a:r>
            <a:r>
              <a:rPr lang="nl-NL" sz="2400" dirty="0"/>
              <a:t> geen bijgeluiden</a:t>
            </a:r>
          </a:p>
          <a:p>
            <a:r>
              <a:rPr lang="nl-NL" sz="2400" b="1" dirty="0"/>
              <a:t>C</a:t>
            </a:r>
            <a:r>
              <a:rPr lang="nl-NL" sz="2400" dirty="0"/>
              <a:t>	HF 88 RR 110/70</a:t>
            </a:r>
          </a:p>
          <a:p>
            <a:r>
              <a:rPr lang="nl-NL" sz="2400" dirty="0"/>
              <a:t>	Warme extremiteiten, normale </a:t>
            </a:r>
            <a:r>
              <a:rPr lang="nl-NL" sz="2400" dirty="0" err="1"/>
              <a:t>capillary</a:t>
            </a:r>
            <a:r>
              <a:rPr lang="nl-NL" sz="2400" dirty="0"/>
              <a:t> </a:t>
            </a:r>
            <a:r>
              <a:rPr lang="nl-NL" sz="2400" dirty="0" err="1"/>
              <a:t>refill</a:t>
            </a:r>
            <a:r>
              <a:rPr lang="nl-NL" sz="2400" dirty="0"/>
              <a:t> </a:t>
            </a:r>
          </a:p>
          <a:p>
            <a:r>
              <a:rPr lang="nl-NL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</a:t>
            </a:r>
          </a:p>
          <a:p>
            <a:r>
              <a:rPr lang="nl-NL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7012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E5C2A-55E4-4DE2-AFF0-86987511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Lichamelijk en aanvullend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6BF75E-7EAF-4FCA-9630-591C72A81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Abdomen	Fundus 2/3 </a:t>
            </a:r>
            <a:r>
              <a:rPr lang="nl-NL" sz="2400" dirty="0" err="1"/>
              <a:t>nx</a:t>
            </a:r>
            <a:r>
              <a:rPr lang="nl-NL" sz="2400" dirty="0"/>
              <a:t>, </a:t>
            </a:r>
            <a:r>
              <a:rPr lang="nl-NL" sz="2400" dirty="0" err="1"/>
              <a:t>cvibi</a:t>
            </a:r>
            <a:r>
              <a:rPr lang="nl-NL" sz="2400" dirty="0"/>
              <a:t>, niet pijnlijk</a:t>
            </a:r>
          </a:p>
          <a:p>
            <a:r>
              <a:rPr lang="nl-NL" sz="2400" dirty="0"/>
              <a:t>		Iets slagpijn in </a:t>
            </a:r>
            <a:r>
              <a:rPr lang="nl-NL" sz="2400" dirty="0" err="1"/>
              <a:t>nierloge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VT 		½ verstreken week 2 cm</a:t>
            </a:r>
          </a:p>
          <a:p>
            <a:endParaRPr lang="nl-NL" sz="2400" dirty="0"/>
          </a:p>
          <a:p>
            <a:r>
              <a:rPr lang="nl-NL" sz="2400" dirty="0"/>
              <a:t>AO		Urine </a:t>
            </a:r>
            <a:r>
              <a:rPr lang="nl-NL" sz="2400" dirty="0" err="1"/>
              <a:t>leuko</a:t>
            </a:r>
            <a:r>
              <a:rPr lang="nl-NL" sz="2400" dirty="0"/>
              <a:t>+++, </a:t>
            </a:r>
            <a:r>
              <a:rPr lang="nl-NL" sz="2400" dirty="0" err="1"/>
              <a:t>ery</a:t>
            </a:r>
            <a:r>
              <a:rPr lang="nl-NL" sz="2400" dirty="0"/>
              <a:t>+, nitriet-</a:t>
            </a:r>
          </a:p>
        </p:txBody>
      </p:sp>
    </p:spTree>
    <p:extLst>
      <p:ext uri="{BB962C8B-B14F-4D97-AF65-F5344CB8AC3E}">
        <p14:creationId xmlns:p14="http://schemas.microsoft.com/office/powerpoint/2010/main" val="1865310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FE849-1924-4836-A7E6-57BFCDDB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313A6-DACD-4510-9EEC-65E2ABD5A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Opname dreigende vroeggeboorte bij DD UWI</a:t>
            </a:r>
          </a:p>
          <a:p>
            <a:endParaRPr lang="nl-NL" sz="2000" dirty="0"/>
          </a:p>
          <a:p>
            <a:r>
              <a:rPr lang="nl-NL" sz="2000" dirty="0"/>
              <a:t>Start amoxicilline/clavulaanzuur oraal</a:t>
            </a:r>
          </a:p>
          <a:p>
            <a:endParaRPr lang="nl-NL" sz="2000" dirty="0"/>
          </a:p>
          <a:p>
            <a:r>
              <a:rPr lang="nl-NL" sz="2000" dirty="0" err="1"/>
              <a:t>Patiente</a:t>
            </a:r>
            <a:r>
              <a:rPr lang="nl-NL" sz="2000" dirty="0"/>
              <a:t> komt in </a:t>
            </a:r>
            <a:r>
              <a:rPr lang="nl-NL" sz="2000" dirty="0" err="1"/>
              <a:t>partu</a:t>
            </a:r>
            <a:r>
              <a:rPr lang="nl-NL" sz="2000" dirty="0"/>
              <a:t> en bevalt binnen 24 uur van een zoon 2300 gram, goede start.</a:t>
            </a:r>
          </a:p>
          <a:p>
            <a:endParaRPr lang="nl-NL" sz="2000" dirty="0"/>
          </a:p>
          <a:p>
            <a:r>
              <a:rPr lang="nl-NL" sz="2000" dirty="0"/>
              <a:t>Moeder en zoon worden opgenomen op de couveuse afdeling vanwege prematuriteit.</a:t>
            </a:r>
          </a:p>
        </p:txBody>
      </p:sp>
    </p:spTree>
    <p:extLst>
      <p:ext uri="{BB962C8B-B14F-4D97-AF65-F5344CB8AC3E}">
        <p14:creationId xmlns:p14="http://schemas.microsoft.com/office/powerpoint/2010/main" val="300794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94844-65D2-4A3C-AA4B-79623F8B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Disclosure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1443E1-2CC4-4DEF-933F-639809FEF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Geen belangenverstrengeling</a:t>
            </a:r>
          </a:p>
        </p:txBody>
      </p:sp>
    </p:spTree>
    <p:extLst>
      <p:ext uri="{BB962C8B-B14F-4D97-AF65-F5344CB8AC3E}">
        <p14:creationId xmlns:p14="http://schemas.microsoft.com/office/powerpoint/2010/main" val="2191686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76418-A09A-43F0-85CC-2D644908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14 uur postpartum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F00764-62D0-4598-9135-5A109801D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Telefoontje:</a:t>
            </a:r>
          </a:p>
          <a:p>
            <a:endParaRPr lang="nl-NL" dirty="0"/>
          </a:p>
          <a:p>
            <a:r>
              <a:rPr lang="nl-NL" dirty="0"/>
              <a:t>Hai, met Daisy, ik ben bij </a:t>
            </a:r>
            <a:r>
              <a:rPr lang="nl-NL" dirty="0" err="1"/>
              <a:t>Mw</a:t>
            </a:r>
            <a:r>
              <a:rPr lang="nl-NL" dirty="0"/>
              <a:t> X, ze voelt zich wat kortademig, dat wilde ik graag even doorgeven.</a:t>
            </a:r>
          </a:p>
          <a:p>
            <a:r>
              <a:rPr lang="nl-NL" dirty="0"/>
              <a:t>……………….</a:t>
            </a:r>
          </a:p>
          <a:p>
            <a:r>
              <a:rPr lang="nl-NL" dirty="0"/>
              <a:t>Ja hoor, als er nog iets is bel ik wel.</a:t>
            </a:r>
          </a:p>
          <a:p>
            <a:r>
              <a:rPr lang="nl-NL" dirty="0"/>
              <a:t>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949854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76418-A09A-43F0-85CC-2D644908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14 uur postpartum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F00764-62D0-4598-9135-5A109801D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Telefoontje:</a:t>
            </a:r>
          </a:p>
          <a:p>
            <a:endParaRPr lang="nl-NL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Hai, met Daisy, ik ben bij </a:t>
            </a:r>
            <a:r>
              <a:rPr lang="nl-NL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Mw</a:t>
            </a:r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X, ze voelt zich wat kortademig, dat wilde ik graag even doorgeven.</a:t>
            </a:r>
          </a:p>
          <a:p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……………….</a:t>
            </a:r>
          </a:p>
          <a:p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Ja hoor, als er nog iets is bel ik wel.</a:t>
            </a:r>
          </a:p>
          <a:p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……………….</a:t>
            </a:r>
          </a:p>
        </p:txBody>
      </p:sp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29CA682F-2971-4E96-8323-937F4E0D40AB}"/>
              </a:ext>
            </a:extLst>
          </p:cNvPr>
          <p:cNvSpPr/>
          <p:nvPr/>
        </p:nvSpPr>
        <p:spPr>
          <a:xfrm>
            <a:off x="3995936" y="1196752"/>
            <a:ext cx="4555976" cy="291632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/>
              <a:t>Gelukkig gaat dit tegenwoordig meestal anders…</a:t>
            </a:r>
          </a:p>
        </p:txBody>
      </p:sp>
    </p:spTree>
    <p:extLst>
      <p:ext uri="{BB962C8B-B14F-4D97-AF65-F5344CB8AC3E}">
        <p14:creationId xmlns:p14="http://schemas.microsoft.com/office/powerpoint/2010/main" val="2806695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14 uur postpartum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S </a:t>
            </a:r>
            <a:r>
              <a:rPr lang="nl-NL" b="1" dirty="0" err="1"/>
              <a:t>ituation</a:t>
            </a:r>
            <a:endParaRPr lang="nl-NL" b="1" dirty="0"/>
          </a:p>
          <a:p>
            <a:r>
              <a:rPr lang="nl-NL" sz="1600" dirty="0"/>
              <a:t>verpleegkundige couveuse afdeling, ik bel over </a:t>
            </a:r>
            <a:r>
              <a:rPr lang="nl-NL" sz="1600" dirty="0" err="1"/>
              <a:t>pte</a:t>
            </a:r>
            <a:r>
              <a:rPr lang="nl-NL" sz="1600" dirty="0"/>
              <a:t> x, kunt u komen kijken, ze heeft een pols van 110 en ademhaling van 24 en ik maak me zorgen.</a:t>
            </a:r>
          </a:p>
          <a:p>
            <a:r>
              <a:rPr lang="nl-NL" b="1" dirty="0"/>
              <a:t>B </a:t>
            </a:r>
            <a:r>
              <a:rPr lang="nl-NL" b="1" dirty="0" err="1"/>
              <a:t>ackground</a:t>
            </a:r>
            <a:endParaRPr lang="nl-NL" b="1" dirty="0"/>
          </a:p>
          <a:p>
            <a:r>
              <a:rPr lang="nl-NL" sz="1600" dirty="0"/>
              <a:t>zij is vannacht bevallen bij 34 weken, heeft een VG van een angststoornis waarvoor ze een </a:t>
            </a:r>
            <a:r>
              <a:rPr lang="nl-NL" sz="1600" dirty="0" err="1"/>
              <a:t>ssri</a:t>
            </a:r>
            <a:r>
              <a:rPr lang="nl-NL" sz="1600" dirty="0"/>
              <a:t> gebruikt. Ze heeft </a:t>
            </a:r>
            <a:r>
              <a:rPr lang="nl-NL" sz="1600" dirty="0" err="1"/>
              <a:t>augmentin</a:t>
            </a:r>
            <a:r>
              <a:rPr lang="nl-NL" sz="1600" dirty="0"/>
              <a:t> vanwege een UWI</a:t>
            </a:r>
          </a:p>
          <a:p>
            <a:r>
              <a:rPr lang="nl-NL" b="1" dirty="0"/>
              <a:t>A </a:t>
            </a:r>
            <a:r>
              <a:rPr lang="nl-NL" b="1" dirty="0" err="1"/>
              <a:t>ssesment</a:t>
            </a:r>
            <a:endParaRPr lang="nl-NL" b="1" dirty="0"/>
          </a:p>
          <a:p>
            <a:r>
              <a:rPr lang="nl-NL" sz="1600" dirty="0"/>
              <a:t>ze heeft een verhoogde ademfrequentie en pols, ik denk dat ze een paniekaanval heeft</a:t>
            </a:r>
          </a:p>
          <a:p>
            <a:r>
              <a:rPr lang="nl-NL" b="1" dirty="0"/>
              <a:t>R </a:t>
            </a:r>
            <a:r>
              <a:rPr lang="nl-NL" b="1" dirty="0" err="1"/>
              <a:t>ecommendation</a:t>
            </a:r>
            <a:endParaRPr lang="nl-NL" b="1" dirty="0"/>
          </a:p>
          <a:p>
            <a:r>
              <a:rPr lang="nl-NL" sz="1600" dirty="0"/>
              <a:t>ik zou graag willen dat je direct even komt kijken, tot die tijd blijf ik even bij haar</a:t>
            </a:r>
          </a:p>
        </p:txBody>
      </p:sp>
    </p:spTree>
    <p:extLst>
      <p:ext uri="{BB962C8B-B14F-4D97-AF65-F5344CB8AC3E}">
        <p14:creationId xmlns:p14="http://schemas.microsoft.com/office/powerpoint/2010/main" val="71904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SBAR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9463EA1-04D7-4017-B1EA-104200B86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680" t="17231" r="50916" b="6883"/>
          <a:stretch/>
        </p:blipFill>
        <p:spPr>
          <a:xfrm>
            <a:off x="2195736" y="158445"/>
            <a:ext cx="4608511" cy="654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79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75BA-EF21-41A2-9100-2AB3E875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Early</a:t>
            </a:r>
            <a:r>
              <a:rPr lang="nl-NL" dirty="0"/>
              <a:t> </a:t>
            </a:r>
            <a:r>
              <a:rPr lang="nl-NL" dirty="0" err="1"/>
              <a:t>warning</a:t>
            </a:r>
            <a:r>
              <a:rPr lang="nl-NL" dirty="0"/>
              <a:t> systems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7D5278-5293-4541-BF9F-ECB61D9DE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Vanaf 1999</a:t>
            </a:r>
          </a:p>
          <a:p>
            <a:endParaRPr lang="nl-NL" sz="2400" dirty="0"/>
          </a:p>
          <a:p>
            <a:r>
              <a:rPr lang="nl-NL" sz="2400" dirty="0"/>
              <a:t>In 24 uur voor event/IC opname verandering vitale parameters</a:t>
            </a:r>
          </a:p>
          <a:p>
            <a:r>
              <a:rPr lang="nl-NL" sz="2400" dirty="0"/>
              <a:t>	&gt;50% lage saturatie, afname bloedgassen, 	zuurstoftoediening etc.</a:t>
            </a:r>
          </a:p>
          <a:p>
            <a:endParaRPr lang="nl-NL" sz="2400" dirty="0"/>
          </a:p>
          <a:p>
            <a:r>
              <a:rPr lang="nl-NL" sz="2400" dirty="0"/>
              <a:t>Vroeg signaleren maar ook reageren!</a:t>
            </a:r>
          </a:p>
        </p:txBody>
      </p:sp>
    </p:spTree>
    <p:extLst>
      <p:ext uri="{BB962C8B-B14F-4D97-AF65-F5344CB8AC3E}">
        <p14:creationId xmlns:p14="http://schemas.microsoft.com/office/powerpoint/2010/main" val="3541836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532ED8-C56D-40B5-AD44-75B17E1D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MEWS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DC169A-5A9D-4178-9152-3AED241B5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160239"/>
          </a:xfrm>
        </p:spPr>
        <p:txBody>
          <a:bodyPr/>
          <a:lstStyle/>
          <a:p>
            <a:r>
              <a:rPr lang="nl-NL" sz="1400" b="1" dirty="0">
                <a:solidFill>
                  <a:srgbClr val="7030A0"/>
                </a:solidFill>
              </a:rPr>
              <a:t>Bij 1 afwijkende waarde/controle volledige EWS afnemen.</a:t>
            </a:r>
          </a:p>
          <a:p>
            <a:endParaRPr lang="nl-NL" sz="1400" dirty="0"/>
          </a:p>
          <a:p>
            <a:r>
              <a:rPr lang="nl-NL" sz="1400" b="1" dirty="0"/>
              <a:t>EWS ≥3</a:t>
            </a:r>
          </a:p>
          <a:p>
            <a:r>
              <a:rPr lang="nl-NL" sz="1400" dirty="0"/>
              <a:t>Arts-assistent bellen</a:t>
            </a:r>
          </a:p>
          <a:p>
            <a:r>
              <a:rPr lang="nl-NL" sz="1400" dirty="0"/>
              <a:t>Binnen 30 minuten behandelplan opstellen</a:t>
            </a:r>
          </a:p>
          <a:p>
            <a:r>
              <a:rPr lang="nl-NL" sz="1400" dirty="0"/>
              <a:t>Na 60 minuten zichtbaar effect op behandelplan</a:t>
            </a:r>
          </a:p>
          <a:p>
            <a:r>
              <a:rPr lang="nl-NL" sz="1400" dirty="0"/>
              <a:t>Bij onvoldoende/geen effect: arts-assistent belt SIT</a:t>
            </a:r>
          </a:p>
          <a:p>
            <a:r>
              <a:rPr lang="nl-NL" sz="1400" dirty="0"/>
              <a:t>Wordt hieraan niet voldaan: verpleegkundige belt SIT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327" t="39573" r="64962" b="39573"/>
          <a:stretch/>
        </p:blipFill>
        <p:spPr>
          <a:xfrm>
            <a:off x="395536" y="1268760"/>
            <a:ext cx="561662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48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404AA-AA61-458D-829E-EA9FF069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Obstetrisch EWS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4234DE-736B-47EC-B93A-8B99CAAEA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Toevoegen diastolische bloeddruk</a:t>
            </a:r>
          </a:p>
          <a:p>
            <a:r>
              <a:rPr lang="nl-NL" dirty="0"/>
              <a:t>Pragmatische normaalwaarden</a:t>
            </a:r>
          </a:p>
          <a:p>
            <a:r>
              <a:rPr lang="nl-NL" dirty="0"/>
              <a:t>Gevalideerd in obstetrische populatie</a:t>
            </a:r>
          </a:p>
          <a:p>
            <a:r>
              <a:rPr lang="nl-NL" dirty="0"/>
              <a:t>Mogelijk effect op uitkomsten</a:t>
            </a:r>
          </a:p>
        </p:txBody>
      </p:sp>
    </p:spTree>
    <p:extLst>
      <p:ext uri="{BB962C8B-B14F-4D97-AF65-F5344CB8AC3E}">
        <p14:creationId xmlns:p14="http://schemas.microsoft.com/office/powerpoint/2010/main" val="682475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E97F6-72AB-416D-93C0-20BC6C86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MOEWS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C62A67B-7D4A-49F9-81C8-3631F5780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601" t="24130" r="10601" b="8607"/>
          <a:stretch/>
        </p:blipFill>
        <p:spPr>
          <a:xfrm>
            <a:off x="827584" y="1772815"/>
            <a:ext cx="7304199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59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B1BB7-EA3E-42F0-96C3-7F0CE4C4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 naar de casus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32D61D-FBAD-48D5-90B1-A7AD87F0D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A+B	AF 24 </a:t>
            </a:r>
            <a:r>
              <a:rPr lang="nl-NL" sz="2400" dirty="0" err="1"/>
              <a:t>sat</a:t>
            </a:r>
            <a:r>
              <a:rPr lang="nl-NL" sz="2400" dirty="0"/>
              <a:t> 95% zonder O2</a:t>
            </a:r>
          </a:p>
          <a:p>
            <a:r>
              <a:rPr lang="nl-NL" sz="2400" dirty="0"/>
              <a:t>C	HR 110 </a:t>
            </a:r>
          </a:p>
          <a:p>
            <a:r>
              <a:rPr lang="nl-NL" sz="2400" dirty="0"/>
              <a:t>	RR 88/50</a:t>
            </a:r>
          </a:p>
          <a:p>
            <a:r>
              <a:rPr lang="nl-NL" sz="2400" dirty="0"/>
              <a:t>	UP 50 cc/uur</a:t>
            </a:r>
          </a:p>
          <a:p>
            <a:r>
              <a:rPr lang="nl-NL" sz="2400" dirty="0"/>
              <a:t>	vertraagde cap </a:t>
            </a:r>
            <a:r>
              <a:rPr lang="nl-NL" sz="2400" dirty="0" err="1"/>
              <a:t>refill</a:t>
            </a:r>
            <a:endParaRPr lang="nl-NL" sz="2400" dirty="0"/>
          </a:p>
          <a:p>
            <a:r>
              <a:rPr lang="nl-NL" sz="2400" dirty="0"/>
              <a:t>D	T 38.0</a:t>
            </a:r>
          </a:p>
          <a:p>
            <a:endParaRPr lang="nl-NL" sz="2400" dirty="0"/>
          </a:p>
          <a:p>
            <a:r>
              <a:rPr lang="nl-NL" sz="2400" dirty="0"/>
              <a:t>MOEWS 6</a:t>
            </a:r>
          </a:p>
        </p:txBody>
      </p:sp>
    </p:spTree>
    <p:extLst>
      <p:ext uri="{BB962C8B-B14F-4D97-AF65-F5344CB8AC3E}">
        <p14:creationId xmlns:p14="http://schemas.microsoft.com/office/powerpoint/2010/main" val="474686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5A426-6572-4605-9CB4-DDED942C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Diagnose?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B3E56D1-1020-4ECC-A25C-CEB8DD0FB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1633538"/>
            <a:ext cx="47625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2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FEEDE-3FE1-4964-83C5-6452E370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Vitale bedreiging?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CE3066-0789-4894-AD6A-ECB111BE6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89225"/>
            <a:ext cx="7920880" cy="374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08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Sepsis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Levensbedreigende orgaan dysfunctie door een </a:t>
            </a:r>
            <a:r>
              <a:rPr lang="nl-NL" dirty="0" err="1"/>
              <a:t>gedysreguleerde</a:t>
            </a:r>
            <a:r>
              <a:rPr lang="nl-NL" dirty="0"/>
              <a:t> respons op infectie</a:t>
            </a:r>
          </a:p>
          <a:p>
            <a:endParaRPr lang="nl-NL" dirty="0"/>
          </a:p>
          <a:p>
            <a:pPr algn="ctr"/>
            <a:r>
              <a:rPr lang="nl-NL" dirty="0"/>
              <a:t>SIRS/</a:t>
            </a:r>
          </a:p>
          <a:p>
            <a:pPr algn="ctr"/>
            <a:r>
              <a:rPr lang="nl-NL" dirty="0"/>
              <a:t>sepsis/</a:t>
            </a:r>
          </a:p>
          <a:p>
            <a:pPr algn="ctr"/>
            <a:r>
              <a:rPr lang="nl-NL" dirty="0"/>
              <a:t>ernstige sepsis/</a:t>
            </a:r>
          </a:p>
          <a:p>
            <a:pPr algn="ctr"/>
            <a:r>
              <a:rPr lang="nl-NL" dirty="0"/>
              <a:t>septische shock</a:t>
            </a:r>
          </a:p>
        </p:txBody>
      </p:sp>
    </p:spTree>
    <p:extLst>
      <p:ext uri="{BB962C8B-B14F-4D97-AF65-F5344CB8AC3E}">
        <p14:creationId xmlns:p14="http://schemas.microsoft.com/office/powerpoint/2010/main" val="203903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Sepsis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Levensbedreigende orgaan dysfunctie door een </a:t>
            </a:r>
            <a:r>
              <a:rPr lang="nl-NL" dirty="0" err="1"/>
              <a:t>gedysreguleerde</a:t>
            </a:r>
            <a:r>
              <a:rPr lang="nl-NL" dirty="0"/>
              <a:t> respons op infectie</a:t>
            </a:r>
          </a:p>
          <a:p>
            <a:endParaRPr lang="nl-NL" dirty="0"/>
          </a:p>
          <a:p>
            <a:pPr algn="ctr"/>
            <a:r>
              <a:rPr lang="nl-NL" dirty="0"/>
              <a:t>SIRS/</a:t>
            </a:r>
          </a:p>
          <a:p>
            <a:pPr algn="ctr"/>
            <a:r>
              <a:rPr lang="nl-NL" dirty="0"/>
              <a:t>sepsis/</a:t>
            </a:r>
          </a:p>
          <a:p>
            <a:pPr algn="ctr"/>
            <a:r>
              <a:rPr lang="nl-NL" dirty="0"/>
              <a:t>ernstige sepsis/</a:t>
            </a:r>
          </a:p>
          <a:p>
            <a:pPr algn="ctr"/>
            <a:r>
              <a:rPr lang="nl-NL" dirty="0"/>
              <a:t>septische shock</a:t>
            </a:r>
          </a:p>
        </p:txBody>
      </p:sp>
      <p:sp>
        <p:nvSpPr>
          <p:cNvPr id="4" name="Vermenigvuldigingsteken 3">
            <a:extLst>
              <a:ext uri="{FF2B5EF4-FFF2-40B4-BE49-F238E27FC236}">
                <a16:creationId xmlns:a16="http://schemas.microsoft.com/office/drawing/2014/main" id="{36628ABE-B176-4889-A178-F1E286F5C3F4}"/>
              </a:ext>
            </a:extLst>
          </p:cNvPr>
          <p:cNvSpPr/>
          <p:nvPr/>
        </p:nvSpPr>
        <p:spPr>
          <a:xfrm>
            <a:off x="3095836" y="2708920"/>
            <a:ext cx="2952328" cy="20882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871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Sepsis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Levensbedreigende orgaan dysfunctie door een </a:t>
            </a:r>
            <a:r>
              <a:rPr lang="nl-NL" dirty="0" err="1"/>
              <a:t>gedysreguleerde</a:t>
            </a:r>
            <a:r>
              <a:rPr lang="nl-NL" dirty="0"/>
              <a:t> respons op infectie</a:t>
            </a:r>
          </a:p>
          <a:p>
            <a:endParaRPr lang="nl-NL" dirty="0"/>
          </a:p>
          <a:p>
            <a:r>
              <a:rPr lang="nl-NL" dirty="0"/>
              <a:t>Infectie		geen orgaandysfunctie</a:t>
            </a:r>
          </a:p>
          <a:p>
            <a:r>
              <a:rPr lang="nl-NL" dirty="0"/>
              <a:t>Sepsis		infectie + orgaandysfunctie</a:t>
            </a:r>
          </a:p>
          <a:p>
            <a:r>
              <a:rPr lang="nl-NL" dirty="0"/>
              <a:t>Septische shock	</a:t>
            </a:r>
            <a:r>
              <a:rPr lang="nl-NL" dirty="0" err="1"/>
              <a:t>vasopressie</a:t>
            </a:r>
            <a:r>
              <a:rPr lang="nl-NL" dirty="0"/>
              <a:t> MAP &gt;65 </a:t>
            </a:r>
            <a:r>
              <a:rPr lang="nl-NL" dirty="0" err="1"/>
              <a:t>mmHg</a:t>
            </a:r>
            <a:r>
              <a:rPr lang="nl-NL" dirty="0"/>
              <a:t> en 			lactaat &gt;2 na </a:t>
            </a:r>
            <a:r>
              <a:rPr lang="nl-NL" dirty="0" err="1"/>
              <a:t>fluid</a:t>
            </a:r>
            <a:r>
              <a:rPr lang="nl-NL" dirty="0"/>
              <a:t> </a:t>
            </a:r>
            <a:r>
              <a:rPr lang="nl-NL" dirty="0" err="1"/>
              <a:t>rescusitation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9808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1BB4C-B71E-448A-9E1D-7983FB26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qSOFA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FF8138-BBBD-4B0F-8718-535E23968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SOFA= </a:t>
            </a:r>
            <a:r>
              <a:rPr lang="nl-NL" sz="2000" dirty="0" err="1"/>
              <a:t>sequential</a:t>
            </a:r>
            <a:r>
              <a:rPr lang="nl-NL" sz="2000" dirty="0"/>
              <a:t> </a:t>
            </a:r>
            <a:r>
              <a:rPr lang="nl-NL" sz="2000" dirty="0" err="1"/>
              <a:t>organ</a:t>
            </a:r>
            <a:r>
              <a:rPr lang="nl-NL" sz="2000" dirty="0"/>
              <a:t> failure assessment</a:t>
            </a:r>
          </a:p>
          <a:p>
            <a:endParaRPr lang="nl-NL" sz="2000" dirty="0"/>
          </a:p>
          <a:p>
            <a:r>
              <a:rPr lang="nl-NL" sz="2000" dirty="0" err="1"/>
              <a:t>qSOFA</a:t>
            </a:r>
            <a:endParaRPr lang="nl-NL" sz="2000" dirty="0"/>
          </a:p>
          <a:p>
            <a:r>
              <a:rPr lang="nl-NL" sz="2000" dirty="0"/>
              <a:t>	ademfrequentie &gt;22/min</a:t>
            </a:r>
          </a:p>
          <a:p>
            <a:r>
              <a:rPr lang="nl-NL" sz="2000" dirty="0"/>
              <a:t>	EMV &lt;15</a:t>
            </a:r>
          </a:p>
          <a:p>
            <a:r>
              <a:rPr lang="nl-NL" sz="2000" dirty="0"/>
              <a:t>	systolische bloeddruk &lt;100 </a:t>
            </a:r>
            <a:r>
              <a:rPr lang="nl-NL" sz="2000" dirty="0" err="1"/>
              <a:t>mmHg</a:t>
            </a:r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03FB39-5E64-4693-AF3C-851321C67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48518" r="23225" b="14425"/>
          <a:stretch/>
        </p:blipFill>
        <p:spPr>
          <a:xfrm>
            <a:off x="755576" y="3861048"/>
            <a:ext cx="5040560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45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B1BB7-EA3E-42F0-96C3-7F0CE4C4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 naar de casus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32D61D-FBAD-48D5-90B1-A7AD87F0D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A+B	AF 24 </a:t>
            </a:r>
            <a:r>
              <a:rPr lang="nl-NL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sat</a:t>
            </a:r>
            <a:r>
              <a:rPr lang="nl-NL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95% zonder O2</a:t>
            </a:r>
          </a:p>
          <a:p>
            <a:r>
              <a:rPr lang="nl-NL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	HR 110 </a:t>
            </a:r>
          </a:p>
          <a:p>
            <a:r>
              <a:rPr lang="nl-NL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RR 88/50</a:t>
            </a:r>
          </a:p>
          <a:p>
            <a:r>
              <a:rPr lang="nl-NL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UP 50 cc/uur</a:t>
            </a:r>
          </a:p>
          <a:p>
            <a:r>
              <a:rPr lang="nl-NL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vertraagde cap </a:t>
            </a:r>
            <a:r>
              <a:rPr lang="nl-NL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refill</a:t>
            </a:r>
            <a:endParaRPr lang="nl-NL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l-NL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	T 38.0</a:t>
            </a:r>
          </a:p>
          <a:p>
            <a:endParaRPr lang="nl-NL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l-NL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MOEWS 6</a:t>
            </a:r>
          </a:p>
          <a:p>
            <a:r>
              <a:rPr lang="nl-NL" sz="2400" dirty="0" err="1"/>
              <a:t>qSOFA</a:t>
            </a:r>
            <a:r>
              <a:rPr lang="nl-NL" sz="2400" dirty="0"/>
              <a:t> 2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4504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E6B3A-F3F1-40CC-B230-B393626B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SOFA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170703-E0BA-46EC-A50B-7A3D87B51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Houdt geen rekening met fysiologische veranderingen in zwangerschap.</a:t>
            </a:r>
          </a:p>
          <a:p>
            <a:r>
              <a:rPr lang="nl-NL" sz="2000" dirty="0"/>
              <a:t>Mn </a:t>
            </a:r>
            <a:r>
              <a:rPr lang="nl-NL" sz="2000" dirty="0" err="1"/>
              <a:t>kreatinine</a:t>
            </a:r>
            <a:r>
              <a:rPr lang="nl-NL" sz="2000" dirty="0"/>
              <a:t>, MAP</a:t>
            </a:r>
          </a:p>
          <a:p>
            <a:endParaRPr lang="nl-NL" sz="2000" dirty="0"/>
          </a:p>
          <a:p>
            <a:r>
              <a:rPr lang="nl-NL" sz="2000" dirty="0"/>
              <a:t>Overweeg </a:t>
            </a:r>
            <a:r>
              <a:rPr lang="nl-NL" sz="2000" dirty="0" err="1"/>
              <a:t>qSOFA</a:t>
            </a:r>
            <a:endParaRPr lang="nl-NL" sz="2000" dirty="0"/>
          </a:p>
          <a:p>
            <a:r>
              <a:rPr lang="nl-NL" sz="2000" dirty="0"/>
              <a:t>	elke verandering in bewustzijn</a:t>
            </a:r>
          </a:p>
          <a:p>
            <a:r>
              <a:rPr lang="nl-NL" sz="2000" dirty="0"/>
              <a:t>	Systolische tensie &lt;90</a:t>
            </a:r>
          </a:p>
          <a:p>
            <a:r>
              <a:rPr lang="nl-NL" sz="2000" dirty="0"/>
              <a:t>	Ademfrequentie &gt;25/min</a:t>
            </a:r>
          </a:p>
        </p:txBody>
      </p:sp>
    </p:spTree>
    <p:extLst>
      <p:ext uri="{BB962C8B-B14F-4D97-AF65-F5344CB8AC3E}">
        <p14:creationId xmlns:p14="http://schemas.microsoft.com/office/powerpoint/2010/main" val="2382910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AD536-E48C-4CFE-9909-4F31909D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WHO </a:t>
            </a:r>
            <a:r>
              <a:rPr lang="nl-NL" dirty="0" err="1"/>
              <a:t>maternal</a:t>
            </a:r>
            <a:r>
              <a:rPr lang="nl-NL" dirty="0"/>
              <a:t> sepsis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74AB0AB-2EAE-4BA9-BDD1-D07CC7C76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508" t="20680" r="36256" b="18955"/>
          <a:stretch/>
        </p:blipFill>
        <p:spPr>
          <a:xfrm>
            <a:off x="2051720" y="1196753"/>
            <a:ext cx="453650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67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Surviving</a:t>
            </a:r>
            <a:r>
              <a:rPr lang="nl-NL" dirty="0"/>
              <a:t> sepsis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BCA4F21-E55E-4FB8-96C9-4D8A559B4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675" t="15507" r="32591" b="-16"/>
          <a:stretch/>
        </p:blipFill>
        <p:spPr>
          <a:xfrm>
            <a:off x="2195736" y="1174597"/>
            <a:ext cx="4392487" cy="55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50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18301-43FB-4ED6-9F2D-E3065B7C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 patiënte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E29F4A-60C5-45E0-BE53-C454A0E8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/>
              <a:t>Infectie herkend</a:t>
            </a:r>
          </a:p>
          <a:p>
            <a:pPr marL="514350" indent="-514350">
              <a:buAutoNum type="arabicPeriod"/>
            </a:pPr>
            <a:r>
              <a:rPr lang="nl-NL" dirty="0"/>
              <a:t>Lactaat gemeten =4.4</a:t>
            </a:r>
          </a:p>
          <a:p>
            <a:pPr marL="514350" indent="-514350">
              <a:buAutoNum type="arabicPeriod"/>
            </a:pPr>
            <a:r>
              <a:rPr lang="nl-NL" dirty="0"/>
              <a:t>Afname bloedkweken</a:t>
            </a:r>
          </a:p>
          <a:p>
            <a:pPr marL="514350" indent="-514350">
              <a:buAutoNum type="arabicPeriod"/>
            </a:pPr>
            <a:r>
              <a:rPr lang="nl-NL" dirty="0"/>
              <a:t>Start breedspectrum antibioticum</a:t>
            </a:r>
          </a:p>
          <a:p>
            <a:pPr marL="514350" indent="-514350">
              <a:buAutoNum type="arabicPeriod"/>
            </a:pPr>
            <a:r>
              <a:rPr lang="nl-NL" dirty="0"/>
              <a:t>Starten </a:t>
            </a:r>
            <a:r>
              <a:rPr lang="nl-NL" dirty="0" err="1"/>
              <a:t>crystalloid</a:t>
            </a:r>
            <a:r>
              <a:rPr lang="nl-NL" dirty="0"/>
              <a:t> 2400 cc</a:t>
            </a:r>
          </a:p>
          <a:p>
            <a:pPr marL="514350" indent="-514350">
              <a:buAutoNum type="arabicPeriod"/>
            </a:pPr>
            <a:r>
              <a:rPr lang="nl-NL" dirty="0" err="1"/>
              <a:t>Vasopressie</a:t>
            </a:r>
            <a:r>
              <a:rPr lang="nl-NL" dirty="0"/>
              <a:t> niet nodig</a:t>
            </a:r>
          </a:p>
          <a:p>
            <a:pPr marL="514350" indent="-514350">
              <a:buAutoNum type="arabicPeriod"/>
            </a:pPr>
            <a:r>
              <a:rPr lang="nl-NL" dirty="0"/>
              <a:t>Lactaat bij herhaling verbeterend.</a:t>
            </a:r>
          </a:p>
          <a:p>
            <a:pPr marL="514350" indent="-514350">
              <a:buAutoNum type="arabicPeriod"/>
            </a:pPr>
            <a:r>
              <a:rPr lang="nl-NL" dirty="0"/>
              <a:t>Opname IC voor intensievere bewaking</a:t>
            </a:r>
          </a:p>
          <a:p>
            <a:pPr marL="514350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18063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1DCA2-9B98-40FC-BCC8-F9A40E0F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Echter…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279E00-244B-47C5-8029-8065FE787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Progressieve respiratoire </a:t>
            </a:r>
            <a:r>
              <a:rPr lang="nl-NL" dirty="0" err="1"/>
              <a:t>insufficientie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620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366F6-5989-4768-94C4-29DEAAF0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Vitale bedreiging?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02311-5720-42CE-9DE2-F9949B089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176464"/>
          </a:xfrm>
        </p:spPr>
        <p:txBody>
          <a:bodyPr/>
          <a:lstStyle/>
          <a:p>
            <a:r>
              <a:rPr lang="nl-NL" sz="2400" dirty="0"/>
              <a:t>1 of meer vitale functies dusdanig bedreigd dat ze dreigen te falen</a:t>
            </a:r>
          </a:p>
          <a:p>
            <a:endParaRPr lang="nl-NL" sz="2400" dirty="0"/>
          </a:p>
          <a:p>
            <a:r>
              <a:rPr lang="nl-NL" sz="2400" dirty="0"/>
              <a:t>Respiratoir</a:t>
            </a:r>
          </a:p>
          <a:p>
            <a:r>
              <a:rPr lang="nl-NL" sz="2400" dirty="0" err="1"/>
              <a:t>Circulatoir</a:t>
            </a:r>
            <a:endParaRPr lang="nl-NL" sz="2400" dirty="0"/>
          </a:p>
          <a:p>
            <a:r>
              <a:rPr lang="nl-NL" sz="2400" dirty="0"/>
              <a:t>Bewustzijn</a:t>
            </a:r>
          </a:p>
        </p:txBody>
      </p:sp>
    </p:spTree>
    <p:extLst>
      <p:ext uri="{BB962C8B-B14F-4D97-AF65-F5344CB8AC3E}">
        <p14:creationId xmlns:p14="http://schemas.microsoft.com/office/powerpoint/2010/main" val="384369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9E2E8-F39F-45C6-9E47-F72C4046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Ventilatie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DA376C-48B7-4EEE-8500-187E6004A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Niet invasief</a:t>
            </a:r>
          </a:p>
          <a:p>
            <a:r>
              <a:rPr lang="nl-NL" dirty="0"/>
              <a:t>	korte termijn</a:t>
            </a:r>
          </a:p>
          <a:p>
            <a:r>
              <a:rPr lang="nl-NL" dirty="0"/>
              <a:t>	voordeel geen sedatie/intubatie</a:t>
            </a:r>
          </a:p>
          <a:p>
            <a:r>
              <a:rPr lang="nl-NL" dirty="0"/>
              <a:t>	nadeel risico aspiratie</a:t>
            </a:r>
          </a:p>
          <a:p>
            <a:endParaRPr lang="nl-NL" dirty="0"/>
          </a:p>
          <a:p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Intubatie en ventilatie indien</a:t>
            </a:r>
          </a:p>
          <a:p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hypoxemie</a:t>
            </a:r>
          </a:p>
          <a:p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falen van spontane ademhaling</a:t>
            </a:r>
          </a:p>
          <a:p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3360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9E2E8-F39F-45C6-9E47-F72C4046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Ventilatie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DA376C-48B7-4EEE-8500-187E6004A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Niet invasief</a:t>
            </a:r>
          </a:p>
          <a:p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korte termijn</a:t>
            </a:r>
          </a:p>
          <a:p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voordeel geen sedatie/intubatie</a:t>
            </a:r>
          </a:p>
          <a:p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nadeel risico aspiratie</a:t>
            </a:r>
          </a:p>
          <a:p>
            <a:endParaRPr lang="nl-NL" dirty="0"/>
          </a:p>
          <a:p>
            <a:r>
              <a:rPr lang="nl-NL" dirty="0"/>
              <a:t>Intubatie en ventilatie indien</a:t>
            </a:r>
          </a:p>
          <a:p>
            <a:r>
              <a:rPr lang="nl-NL" dirty="0"/>
              <a:t>	hypoxemie</a:t>
            </a:r>
          </a:p>
          <a:p>
            <a:r>
              <a:rPr lang="nl-NL" dirty="0"/>
              <a:t>	falen van spontane ademhaling</a:t>
            </a:r>
          </a:p>
          <a:p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59966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B1BC98-A74B-479B-AEE9-6A00017FE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Intubatie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FF7FF2-4264-4775-A01B-630EBEEDB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8 maal ↑ kans op </a:t>
            </a:r>
            <a:r>
              <a:rPr lang="nl-NL" dirty="0" err="1"/>
              <a:t>intubatiefalen</a:t>
            </a:r>
            <a:r>
              <a:rPr lang="nl-NL" dirty="0"/>
              <a:t> (1:224)</a:t>
            </a:r>
          </a:p>
          <a:p>
            <a:endParaRPr lang="nl-NL" dirty="0"/>
          </a:p>
          <a:p>
            <a:r>
              <a:rPr lang="nl-NL" dirty="0"/>
              <a:t>	</a:t>
            </a:r>
            <a:r>
              <a:rPr lang="nl-NL" sz="2000" dirty="0"/>
              <a:t>Sneller hypoxemie na apnoe tgv groter minuutvolume en 	verminderde residuale capaciteit</a:t>
            </a:r>
          </a:p>
          <a:p>
            <a:endParaRPr lang="nl-NL" sz="2000" dirty="0"/>
          </a:p>
          <a:p>
            <a:r>
              <a:rPr lang="nl-NL" sz="2000" dirty="0"/>
              <a:t>	Toename luchtwegoedeem, grotere borsten</a:t>
            </a:r>
          </a:p>
          <a:p>
            <a:endParaRPr lang="nl-NL" sz="2000" dirty="0"/>
          </a:p>
          <a:p>
            <a:r>
              <a:rPr lang="nl-NL" sz="2000" dirty="0"/>
              <a:t>	Theoretisch voordeel van bevallen op beademingsvoorwaarden</a:t>
            </a:r>
          </a:p>
          <a:p>
            <a:r>
              <a:rPr lang="nl-NL" sz="2000" dirty="0"/>
              <a:t>	echter in praktijk klinisch weinig verschil</a:t>
            </a:r>
          </a:p>
        </p:txBody>
      </p:sp>
    </p:spTree>
    <p:extLst>
      <p:ext uri="{BB962C8B-B14F-4D97-AF65-F5344CB8AC3E}">
        <p14:creationId xmlns:p14="http://schemas.microsoft.com/office/powerpoint/2010/main" val="3291925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DF4CE-1F65-4125-9C9C-86637241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A621D5-F0BD-489F-B196-CA411EDE6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64495"/>
          </a:xfrm>
        </p:spPr>
        <p:txBody>
          <a:bodyPr/>
          <a:lstStyle/>
          <a:p>
            <a:r>
              <a:rPr lang="nl-NL" sz="2400" dirty="0"/>
              <a:t>Herken de vitaal bedreigde zwangere</a:t>
            </a:r>
          </a:p>
          <a:p>
            <a:endParaRPr lang="nl-NL" sz="2400" dirty="0"/>
          </a:p>
          <a:p>
            <a:r>
              <a:rPr lang="nl-NL" sz="2400" dirty="0"/>
              <a:t>Structurele benadering</a:t>
            </a:r>
          </a:p>
          <a:p>
            <a:r>
              <a:rPr lang="nl-NL" sz="2400" dirty="0"/>
              <a:t>	ABCDE</a:t>
            </a:r>
          </a:p>
          <a:p>
            <a:r>
              <a:rPr lang="nl-NL" sz="2400" dirty="0"/>
              <a:t>	SBAR</a:t>
            </a:r>
          </a:p>
          <a:p>
            <a:r>
              <a:rPr lang="nl-NL" sz="2400" dirty="0"/>
              <a:t>	MOEWS/SIT</a:t>
            </a:r>
          </a:p>
          <a:p>
            <a:r>
              <a:rPr lang="nl-NL" sz="2400" dirty="0"/>
              <a:t>	</a:t>
            </a:r>
            <a:r>
              <a:rPr lang="nl-NL" sz="2400" dirty="0" err="1"/>
              <a:t>qSOFA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Denk aan sepsis en start evaluatie volgens </a:t>
            </a:r>
            <a:r>
              <a:rPr lang="nl-NL" sz="2400" dirty="0" err="1"/>
              <a:t>surviving</a:t>
            </a:r>
            <a:r>
              <a:rPr lang="nl-NL" sz="2400" dirty="0"/>
              <a:t> sepsis richtlijnen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4460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2FA30-D030-4F06-9493-6FDB560D2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Dank voor de aandacht!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F6AD90A-88BB-4605-8964-5F93B27F6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583" y="1341438"/>
            <a:ext cx="5566833" cy="41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0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DDEB6E-279B-4C83-8A52-BA63B24B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Critical </a:t>
            </a:r>
            <a:r>
              <a:rPr lang="nl-NL" dirty="0" err="1"/>
              <a:t>illness</a:t>
            </a:r>
            <a:r>
              <a:rPr lang="nl-NL" dirty="0"/>
              <a:t> in </a:t>
            </a:r>
            <a:r>
              <a:rPr lang="nl-NL" dirty="0" err="1"/>
              <a:t>pregnancy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22051C-C9AA-4938-B283-59719645F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b="1" dirty="0" err="1"/>
              <a:t>Zwangerschapsspecifiek</a:t>
            </a:r>
            <a:endParaRPr lang="nl-NL" sz="2000" b="1" dirty="0"/>
          </a:p>
          <a:p>
            <a:r>
              <a:rPr lang="nl-NL" sz="2000" dirty="0"/>
              <a:t>	</a:t>
            </a:r>
            <a:r>
              <a:rPr lang="nl-NL" sz="2000" dirty="0" err="1"/>
              <a:t>hypertensieve</a:t>
            </a:r>
            <a:r>
              <a:rPr lang="nl-NL" sz="2000" dirty="0"/>
              <a:t> aandoeningen, vruchtwaterembolie, acute </a:t>
            </a:r>
            <a:r>
              <a:rPr lang="nl-NL" sz="2000" dirty="0" err="1"/>
              <a:t>fatty</a:t>
            </a:r>
            <a:r>
              <a:rPr lang="nl-NL" sz="2000" dirty="0"/>
              <a:t> 	</a:t>
            </a:r>
            <a:r>
              <a:rPr lang="nl-NL" sz="2000" dirty="0" err="1"/>
              <a:t>liver</a:t>
            </a:r>
            <a:r>
              <a:rPr lang="nl-NL" sz="2000" dirty="0"/>
              <a:t>, sepsis</a:t>
            </a:r>
          </a:p>
          <a:p>
            <a:endParaRPr lang="nl-NL" sz="2000" dirty="0"/>
          </a:p>
          <a:p>
            <a:r>
              <a:rPr lang="nl-NL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Verergerend in/door zwangerschap</a:t>
            </a:r>
          </a:p>
          <a:p>
            <a:r>
              <a:rPr lang="nl-NL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aspiratie, trombo-embolie, pyelonefritis, 	pneumonie, 	bindweefselziektes, hartaandoeningen, diabetes</a:t>
            </a:r>
          </a:p>
          <a:p>
            <a:endParaRPr lang="nl-NL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l-NL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Anders</a:t>
            </a:r>
          </a:p>
          <a:p>
            <a:r>
              <a:rPr lang="nl-NL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trauma, niet obstetrische infecties, chronisch respiratoir falen 	</a:t>
            </a:r>
            <a:r>
              <a:rPr lang="nl-NL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etc</a:t>
            </a:r>
            <a:endParaRPr lang="nl-NL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7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DDEB6E-279B-4C83-8A52-BA63B24B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Critical </a:t>
            </a:r>
            <a:r>
              <a:rPr lang="nl-NL" dirty="0" err="1"/>
              <a:t>illness</a:t>
            </a:r>
            <a:r>
              <a:rPr lang="nl-NL" dirty="0"/>
              <a:t> in </a:t>
            </a:r>
            <a:r>
              <a:rPr lang="nl-NL" dirty="0" err="1"/>
              <a:t>pregnancy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22051C-C9AA-4938-B283-59719645F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Zwangerschapsspecifiek</a:t>
            </a:r>
            <a:endParaRPr lang="nl-NL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l-NL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  <a:r>
              <a:rPr lang="nl-NL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hypertensieve</a:t>
            </a:r>
            <a:r>
              <a:rPr lang="nl-NL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aandoeningen, vruchtwaterembolie, acute </a:t>
            </a:r>
            <a:r>
              <a:rPr lang="nl-NL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fatty</a:t>
            </a:r>
            <a:r>
              <a:rPr lang="nl-NL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	</a:t>
            </a:r>
            <a:r>
              <a:rPr lang="nl-NL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liver</a:t>
            </a:r>
            <a:r>
              <a:rPr lang="nl-NL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sepsis</a:t>
            </a:r>
          </a:p>
          <a:p>
            <a:endParaRPr lang="nl-NL" sz="2000" dirty="0"/>
          </a:p>
          <a:p>
            <a:r>
              <a:rPr lang="nl-NL" sz="2000" b="1" dirty="0"/>
              <a:t>Verergerend in/door zwangerschap</a:t>
            </a:r>
          </a:p>
          <a:p>
            <a:r>
              <a:rPr lang="nl-NL" sz="2000" dirty="0"/>
              <a:t>	aspiratie, trombo-embolie, pyelonefritis, 	pneumonie, 	bindweefselziektes, hartaandoeningen, diabetes</a:t>
            </a:r>
          </a:p>
          <a:p>
            <a:endParaRPr lang="nl-NL" sz="2000" dirty="0"/>
          </a:p>
          <a:p>
            <a:r>
              <a:rPr lang="nl-NL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Anders</a:t>
            </a:r>
          </a:p>
          <a:p>
            <a:r>
              <a:rPr lang="nl-NL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trauma, niet obstetrische infecties, chronisch respiratoir falen 	</a:t>
            </a:r>
            <a:r>
              <a:rPr lang="nl-NL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etc</a:t>
            </a:r>
            <a:endParaRPr lang="nl-NL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5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DDEB6E-279B-4C83-8A52-BA63B24B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Critical </a:t>
            </a:r>
            <a:r>
              <a:rPr lang="nl-NL" dirty="0" err="1"/>
              <a:t>illness</a:t>
            </a:r>
            <a:r>
              <a:rPr lang="nl-NL" dirty="0"/>
              <a:t> in </a:t>
            </a:r>
            <a:r>
              <a:rPr lang="nl-NL" dirty="0" err="1"/>
              <a:t>pregnancy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22051C-C9AA-4938-B283-59719645F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Zwangerschapsspecifiek</a:t>
            </a:r>
            <a:endParaRPr lang="nl-NL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l-NL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  <a:r>
              <a:rPr lang="nl-NL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hypertensieve</a:t>
            </a:r>
            <a:r>
              <a:rPr lang="nl-NL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aandoeningen, vruchtwaterembolie, acute </a:t>
            </a:r>
            <a:r>
              <a:rPr lang="nl-NL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fatty</a:t>
            </a:r>
            <a:r>
              <a:rPr lang="nl-NL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	</a:t>
            </a:r>
            <a:r>
              <a:rPr lang="nl-NL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liver</a:t>
            </a:r>
            <a:r>
              <a:rPr lang="nl-NL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sepsis</a:t>
            </a:r>
          </a:p>
          <a:p>
            <a:endParaRPr lang="nl-NL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l-NL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Verergerend in/door zwangerschap</a:t>
            </a:r>
          </a:p>
          <a:p>
            <a:r>
              <a:rPr lang="nl-NL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aspiratie, trombo-embolie, pyelonefritis, 	pneumonie, 	bindweefselziektes, hartaandoeningen, diabetes</a:t>
            </a:r>
          </a:p>
          <a:p>
            <a:endParaRPr lang="nl-NL" sz="2000" dirty="0"/>
          </a:p>
          <a:p>
            <a:r>
              <a:rPr lang="nl-NL" sz="2000" b="1" dirty="0"/>
              <a:t>Anders</a:t>
            </a:r>
          </a:p>
          <a:p>
            <a:r>
              <a:rPr lang="nl-NL" sz="2000" dirty="0"/>
              <a:t>	trauma, niet obstetrische infecties, chronisch respiratoir falen 	</a:t>
            </a:r>
            <a:r>
              <a:rPr lang="nl-NL" sz="2000" dirty="0" err="1"/>
              <a:t>etc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82641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BC070-2F1B-4738-B4D5-FA99F555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IC opname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AA165A-8E9F-4016-81BA-4CF9C39DF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Wereldwijd 0.7-13.5/1000 bevallingen</a:t>
            </a:r>
          </a:p>
          <a:p>
            <a:endParaRPr lang="nl-NL" sz="2000" dirty="0"/>
          </a:p>
          <a:p>
            <a:r>
              <a:rPr lang="nl-NL" sz="2000" dirty="0"/>
              <a:t>Nederland 2.4/1000</a:t>
            </a:r>
          </a:p>
          <a:p>
            <a:r>
              <a:rPr lang="nl-NL" sz="2000" dirty="0"/>
              <a:t>	47% HPP</a:t>
            </a:r>
          </a:p>
          <a:p>
            <a:r>
              <a:rPr lang="nl-NL" sz="2000" dirty="0"/>
              <a:t>	33% </a:t>
            </a:r>
            <a:r>
              <a:rPr lang="nl-NL" sz="2000" dirty="0" err="1"/>
              <a:t>hypertensieve</a:t>
            </a:r>
            <a:r>
              <a:rPr lang="nl-NL" sz="2000" dirty="0"/>
              <a:t> aandoeningen</a:t>
            </a:r>
          </a:p>
          <a:p>
            <a:r>
              <a:rPr lang="nl-NL" sz="2000" dirty="0"/>
              <a:t>	8% respiratoir</a:t>
            </a:r>
          </a:p>
          <a:p>
            <a:r>
              <a:rPr lang="nl-NL" sz="2000" dirty="0"/>
              <a:t>	7% cardiaal</a:t>
            </a:r>
          </a:p>
          <a:p>
            <a:endParaRPr lang="nl-NL" sz="2000" dirty="0"/>
          </a:p>
          <a:p>
            <a:r>
              <a:rPr lang="nl-NL" sz="2000" dirty="0"/>
              <a:t>Opnameduur 3.4 dagen</a:t>
            </a:r>
          </a:p>
          <a:p>
            <a:endParaRPr lang="nl-NL" sz="2000" dirty="0"/>
          </a:p>
          <a:p>
            <a:r>
              <a:rPr lang="nl-NL" sz="2000" dirty="0"/>
              <a:t>Mortaliteit mediaan 3.3 versus 14%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E50DB1-9450-4191-99DD-42E88D14C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08920"/>
            <a:ext cx="961774" cy="8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2432F-491D-4602-BAA6-1BBB7C50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Oorzaken IC opname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83474E-7192-4414-B01D-B5B63023B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Massaal bloedverlies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Eclampsie/</a:t>
            </a:r>
            <a:r>
              <a:rPr lang="nl-NL" sz="2000" dirty="0" err="1"/>
              <a:t>hypertensieve</a:t>
            </a:r>
            <a:r>
              <a:rPr lang="nl-NL" sz="2000" dirty="0"/>
              <a:t> aandoeningen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Sepsis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err="1"/>
              <a:t>Tromboembolie</a:t>
            </a: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err="1"/>
              <a:t>Orgaanfalen</a:t>
            </a:r>
            <a:r>
              <a:rPr lang="nl-NL" sz="2000" dirty="0"/>
              <a:t> (nier, lever, cardiaal, respiratoir, neurologisch)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Anesthesie gerelateerd (aspiratie, toxiciteit, </a:t>
            </a:r>
            <a:r>
              <a:rPr lang="nl-NL" sz="2000" dirty="0" err="1"/>
              <a:t>anafylaxe</a:t>
            </a:r>
            <a:r>
              <a:rPr lang="nl-NL" sz="2000" dirty="0"/>
              <a:t> en spierverslapping-gerelateerd)</a:t>
            </a:r>
          </a:p>
        </p:txBody>
      </p:sp>
    </p:spTree>
    <p:extLst>
      <p:ext uri="{BB962C8B-B14F-4D97-AF65-F5344CB8AC3E}">
        <p14:creationId xmlns:p14="http://schemas.microsoft.com/office/powerpoint/2010/main" val="236977526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 MC v3">
  <a:themeElements>
    <a:clrScheme name="Huisstijl">
      <a:dk1>
        <a:srgbClr val="005288"/>
      </a:dk1>
      <a:lt1>
        <a:sysClr val="window" lastClr="FFFFFF"/>
      </a:lt1>
      <a:dk2>
        <a:srgbClr val="191919"/>
      </a:dk2>
      <a:lt2>
        <a:srgbClr val="EEECE1"/>
      </a:lt2>
      <a:accent1>
        <a:srgbClr val="A5CA7C"/>
      </a:accent1>
      <a:accent2>
        <a:srgbClr val="71A9AA"/>
      </a:accent2>
      <a:accent3>
        <a:srgbClr val="114F77"/>
      </a:accent3>
      <a:accent4>
        <a:srgbClr val="6F92BA"/>
      </a:accent4>
      <a:accent5>
        <a:srgbClr val="AAD4BC"/>
      </a:accent5>
      <a:accent6>
        <a:srgbClr val="004176"/>
      </a:accent6>
      <a:hlink>
        <a:srgbClr val="0000FF"/>
      </a:hlink>
      <a:folHlink>
        <a:srgbClr val="800080"/>
      </a:folHlink>
    </a:clrScheme>
    <a:fontScheme name="Huisstijl">
      <a:majorFont>
        <a:latin typeface="Leelawadee"/>
        <a:ea typeface=""/>
        <a:cs typeface=""/>
      </a:majorFont>
      <a:minorFont>
        <a:latin typeface="Leelawadee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MC v3</Template>
  <TotalTime>4172</TotalTime>
  <Words>1879</Words>
  <Application>Microsoft Office PowerPoint</Application>
  <PresentationFormat>Diavoorstelling (4:3)</PresentationFormat>
  <Paragraphs>380</Paragraphs>
  <Slides>44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9" baseType="lpstr">
      <vt:lpstr>Leelawadee</vt:lpstr>
      <vt:lpstr>Neris Thin</vt:lpstr>
      <vt:lpstr>Calibri</vt:lpstr>
      <vt:lpstr>Arial</vt:lpstr>
      <vt:lpstr>Presentatie MC v3</vt:lpstr>
      <vt:lpstr>De vitaal bedreigde zwangere</vt:lpstr>
      <vt:lpstr>Disclosure</vt:lpstr>
      <vt:lpstr>Vitale bedreiging?</vt:lpstr>
      <vt:lpstr>Vitale bedreiging?</vt:lpstr>
      <vt:lpstr>Critical illness in pregnancy</vt:lpstr>
      <vt:lpstr>Critical illness in pregnancy</vt:lpstr>
      <vt:lpstr>Critical illness in pregnancy</vt:lpstr>
      <vt:lpstr>IC opname</vt:lpstr>
      <vt:lpstr>Oorzaken IC opname</vt:lpstr>
      <vt:lpstr>Foetale risico’s</vt:lpstr>
      <vt:lpstr>Casus</vt:lpstr>
      <vt:lpstr>1e contact verpleegkundige</vt:lpstr>
      <vt:lpstr>Fysiologische veranderingen</vt:lpstr>
      <vt:lpstr>Circulatie</vt:lpstr>
      <vt:lpstr>Respiratie</vt:lpstr>
      <vt:lpstr>ABC(DE)</vt:lpstr>
      <vt:lpstr>Primary survey</vt:lpstr>
      <vt:lpstr>Lichamelijk en aanvullend onderzoek</vt:lpstr>
      <vt:lpstr>Beloop</vt:lpstr>
      <vt:lpstr>14 uur postpartum</vt:lpstr>
      <vt:lpstr>14 uur postpartum</vt:lpstr>
      <vt:lpstr>14 uur postpartum</vt:lpstr>
      <vt:lpstr>SBAR</vt:lpstr>
      <vt:lpstr>Early warning systems</vt:lpstr>
      <vt:lpstr>MEWS</vt:lpstr>
      <vt:lpstr>Obstetrisch EWS</vt:lpstr>
      <vt:lpstr>MOEWS</vt:lpstr>
      <vt:lpstr>Terug naar de casus</vt:lpstr>
      <vt:lpstr>Diagnose?</vt:lpstr>
      <vt:lpstr>Sepsis</vt:lpstr>
      <vt:lpstr>Sepsis</vt:lpstr>
      <vt:lpstr>Sepsis</vt:lpstr>
      <vt:lpstr>qSOFA</vt:lpstr>
      <vt:lpstr>Terug naar de casus</vt:lpstr>
      <vt:lpstr>SOFA</vt:lpstr>
      <vt:lpstr>WHO maternal sepsis</vt:lpstr>
      <vt:lpstr>Surviving sepsis</vt:lpstr>
      <vt:lpstr>Onze patiënte</vt:lpstr>
      <vt:lpstr>Echter…</vt:lpstr>
      <vt:lpstr>Ventilatie</vt:lpstr>
      <vt:lpstr>Ventilatie</vt:lpstr>
      <vt:lpstr>Intubatie</vt:lpstr>
      <vt:lpstr>Conclusie</vt:lpstr>
      <vt:lpstr>Dank voor de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206600</dc:creator>
  <cp:lastModifiedBy>liv freeman</cp:lastModifiedBy>
  <cp:revision>63</cp:revision>
  <dcterms:created xsi:type="dcterms:W3CDTF">2015-09-02T14:12:55Z</dcterms:created>
  <dcterms:modified xsi:type="dcterms:W3CDTF">2019-11-22T07:21:36Z</dcterms:modified>
</cp:coreProperties>
</file>