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256" r:id="rId2"/>
    <p:sldId id="289" r:id="rId3"/>
    <p:sldId id="309" r:id="rId4"/>
    <p:sldId id="290" r:id="rId5"/>
    <p:sldId id="291" r:id="rId6"/>
    <p:sldId id="285" r:id="rId7"/>
    <p:sldId id="30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1" r:id="rId17"/>
    <p:sldId id="263" r:id="rId18"/>
    <p:sldId id="28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B953459-7685-48FD-AEF9-025D3A643DA1}">
          <p14:sldIdLst>
            <p14:sldId id="256"/>
            <p14:sldId id="289"/>
            <p14:sldId id="309"/>
            <p14:sldId id="290"/>
            <p14:sldId id="291"/>
            <p14:sldId id="285"/>
            <p14:sldId id="30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263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1" pos="3863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367"/>
    <a:srgbClr val="17527F"/>
    <a:srgbClr val="1A5C8E"/>
    <a:srgbClr val="0E334E"/>
    <a:srgbClr val="4F799B"/>
    <a:srgbClr val="426582"/>
    <a:srgbClr val="5461A2"/>
    <a:srgbClr val="484CA2"/>
    <a:srgbClr val="46518A"/>
    <a:srgbClr val="4A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83036" autoAdjust="0"/>
  </p:normalViewPr>
  <p:slideViewPr>
    <p:cSldViewPr snapToGrid="0">
      <p:cViewPr varScale="1">
        <p:scale>
          <a:sx n="104" d="100"/>
          <a:sy n="104" d="100"/>
        </p:scale>
        <p:origin x="928" y="200"/>
      </p:cViewPr>
      <p:guideLst>
        <p:guide pos="386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86A471-A2A2-421E-89C7-0350460D907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3742E19-0AB4-4F9C-A0B8-C47A97FC0A5D}" type="pres">
      <dgm:prSet presAssocID="{9886A471-A2A2-421E-89C7-0350460D907C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67451B4C-7E40-463D-8AEA-40822190AC40}" type="presOf" srcId="{9886A471-A2A2-421E-89C7-0350460D907C}" destId="{63742E19-0AB4-4F9C-A0B8-C47A97FC0A5D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6A471-A2A2-421E-89C7-0350460D907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8977285-A7A5-42CF-AB6E-8D2A560751F2}">
      <dgm:prSet phldrT="[Text]" custT="1"/>
      <dgm:spPr>
        <a:solidFill>
          <a:srgbClr val="134367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dirty="0"/>
            <a:t>Controle </a:t>
          </a:r>
          <a:r>
            <a:rPr lang="en-US" sz="2800" dirty="0" err="1"/>
            <a:t>periode</a:t>
          </a:r>
          <a:r>
            <a:rPr lang="en-US" sz="2800" dirty="0"/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dirty="0"/>
            <a:t>(</a:t>
          </a:r>
          <a:r>
            <a:rPr lang="en-US" sz="2000" dirty="0" err="1"/>
            <a:t>jaar</a:t>
          </a:r>
          <a:r>
            <a:rPr lang="en-US" sz="2000" dirty="0"/>
            <a:t> </a:t>
          </a:r>
          <a:r>
            <a:rPr lang="en-US" sz="2000" dirty="0" err="1"/>
            <a:t>voorafgaand</a:t>
          </a:r>
          <a:r>
            <a:rPr lang="en-US" sz="2000" dirty="0"/>
            <a:t>)</a:t>
          </a:r>
        </a:p>
      </dgm:t>
    </dgm:pt>
    <dgm:pt modelId="{8E84296E-9544-4A42-BB75-C37DEE751EC0}" type="parTrans" cxnId="{554474FF-17A1-40C0-8B21-8F59E658288F}">
      <dgm:prSet/>
      <dgm:spPr/>
      <dgm:t>
        <a:bodyPr/>
        <a:lstStyle/>
        <a:p>
          <a:endParaRPr lang="en-US"/>
        </a:p>
      </dgm:t>
    </dgm:pt>
    <dgm:pt modelId="{833FC151-C95A-4756-A885-6332FCCFF2CF}" type="sibTrans" cxnId="{554474FF-17A1-40C0-8B21-8F59E658288F}">
      <dgm:prSet/>
      <dgm:spPr/>
      <dgm:t>
        <a:bodyPr/>
        <a:lstStyle/>
        <a:p>
          <a:endParaRPr lang="en-US"/>
        </a:p>
      </dgm:t>
    </dgm:pt>
    <dgm:pt modelId="{578DC85E-F60C-4D26-A6A7-CBEC3A016DF1}">
      <dgm:prSet phldrT="[Text]" custT="1"/>
      <dgm:spPr>
        <a:solidFill>
          <a:srgbClr val="134367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err="1"/>
            <a:t>Periode</a:t>
          </a:r>
          <a:r>
            <a:rPr lang="en-US" sz="3200" baseline="0" dirty="0"/>
            <a:t> 1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aseline="0" dirty="0"/>
            <a:t>(</a:t>
          </a:r>
          <a:r>
            <a:rPr lang="en-US" sz="2000" baseline="0" dirty="0" err="1"/>
            <a:t>trainingsperiode</a:t>
          </a:r>
          <a:r>
            <a:rPr lang="en-US" sz="2000" baseline="0" dirty="0"/>
            <a:t>)</a:t>
          </a:r>
          <a:endParaRPr lang="en-US" sz="2000" dirty="0"/>
        </a:p>
      </dgm:t>
    </dgm:pt>
    <dgm:pt modelId="{D40C6E25-8C85-4D04-AB5F-39771945FDF8}" type="parTrans" cxnId="{4F3A9DB7-B006-44AB-8444-F18B078E8BD8}">
      <dgm:prSet/>
      <dgm:spPr/>
      <dgm:t>
        <a:bodyPr/>
        <a:lstStyle/>
        <a:p>
          <a:endParaRPr lang="en-US"/>
        </a:p>
      </dgm:t>
    </dgm:pt>
    <dgm:pt modelId="{398A7C8A-0CC0-4CF2-B415-73ACDFCFA00D}" type="sibTrans" cxnId="{4F3A9DB7-B006-44AB-8444-F18B078E8BD8}">
      <dgm:prSet/>
      <dgm:spPr/>
      <dgm:t>
        <a:bodyPr/>
        <a:lstStyle/>
        <a:p>
          <a:endParaRPr lang="en-US"/>
        </a:p>
      </dgm:t>
    </dgm:pt>
    <dgm:pt modelId="{2FEB9090-A784-4382-BF6F-166FE1AA5D62}">
      <dgm:prSet phldrT="[Text]" custT="1"/>
      <dgm:spPr>
        <a:solidFill>
          <a:srgbClr val="134367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dirty="0" err="1"/>
            <a:t>Periode</a:t>
          </a:r>
          <a:r>
            <a:rPr lang="en-US" sz="3200" baseline="0" dirty="0"/>
            <a:t> 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000" baseline="0" dirty="0"/>
            <a:t>(</a:t>
          </a:r>
          <a:r>
            <a:rPr lang="en-US" sz="2000" baseline="0" dirty="0" err="1"/>
            <a:t>jaar</a:t>
          </a:r>
          <a:r>
            <a:rPr lang="en-US" sz="2000" baseline="0" dirty="0"/>
            <a:t> </a:t>
          </a:r>
          <a:r>
            <a:rPr lang="en-US" sz="2000" baseline="0" dirty="0" err="1"/>
            <a:t>na</a:t>
          </a:r>
          <a:r>
            <a:rPr lang="en-US" sz="2000" baseline="0" dirty="0"/>
            <a:t>)</a:t>
          </a:r>
          <a:endParaRPr lang="en-US" sz="2000" dirty="0"/>
        </a:p>
      </dgm:t>
    </dgm:pt>
    <dgm:pt modelId="{EC09CEDB-2903-42C8-B038-631F9FAD7C00}" type="parTrans" cxnId="{4E1AFEFD-2A75-4A4D-AAFB-22A44625BF1C}">
      <dgm:prSet/>
      <dgm:spPr/>
      <dgm:t>
        <a:bodyPr/>
        <a:lstStyle/>
        <a:p>
          <a:endParaRPr lang="en-US"/>
        </a:p>
      </dgm:t>
    </dgm:pt>
    <dgm:pt modelId="{1F6BD4C4-1124-420B-8F9B-963DFC75EC69}" type="sibTrans" cxnId="{4E1AFEFD-2A75-4A4D-AAFB-22A44625BF1C}">
      <dgm:prSet/>
      <dgm:spPr/>
      <dgm:t>
        <a:bodyPr/>
        <a:lstStyle/>
        <a:p>
          <a:endParaRPr lang="en-US"/>
        </a:p>
      </dgm:t>
    </dgm:pt>
    <dgm:pt modelId="{63742E19-0AB4-4F9C-A0B8-C47A97FC0A5D}" type="pres">
      <dgm:prSet presAssocID="{9886A471-A2A2-421E-89C7-0350460D907C}" presName="Name0" presStyleCnt="0">
        <dgm:presLayoutVars>
          <dgm:dir/>
          <dgm:animLvl val="lvl"/>
          <dgm:resizeHandles val="exact"/>
        </dgm:presLayoutVars>
      </dgm:prSet>
      <dgm:spPr/>
    </dgm:pt>
    <dgm:pt modelId="{7C6E50D3-7D9E-40B5-A1AE-65D714C51DD5}" type="pres">
      <dgm:prSet presAssocID="{58977285-A7A5-42CF-AB6E-8D2A560751F2}" presName="parTxOnly" presStyleLbl="node1" presStyleIdx="0" presStyleCnt="3" custScaleX="100164" custScaleY="71561" custLinFactNeighborX="-1" custLinFactNeighborY="10022">
        <dgm:presLayoutVars>
          <dgm:chMax val="0"/>
          <dgm:chPref val="0"/>
          <dgm:bulletEnabled val="1"/>
        </dgm:presLayoutVars>
      </dgm:prSet>
      <dgm:spPr/>
    </dgm:pt>
    <dgm:pt modelId="{C0C7DB2C-839B-4CBF-AE7A-DF4A88736519}" type="pres">
      <dgm:prSet presAssocID="{833FC151-C95A-4756-A885-6332FCCFF2CF}" presName="parTxOnlySpace" presStyleCnt="0"/>
      <dgm:spPr/>
    </dgm:pt>
    <dgm:pt modelId="{C0161E01-D9BC-4A37-BA53-CD1927397139}" type="pres">
      <dgm:prSet presAssocID="{578DC85E-F60C-4D26-A6A7-CBEC3A016DF1}" presName="parTxOnly" presStyleLbl="node1" presStyleIdx="1" presStyleCnt="3" custScaleY="71406" custLinFactNeighborX="-11062" custLinFactNeighborY="9939">
        <dgm:presLayoutVars>
          <dgm:chMax val="0"/>
          <dgm:chPref val="0"/>
          <dgm:bulletEnabled val="1"/>
        </dgm:presLayoutVars>
      </dgm:prSet>
      <dgm:spPr/>
    </dgm:pt>
    <dgm:pt modelId="{1A184610-E9D5-4DD6-84CF-EE59A18775A6}" type="pres">
      <dgm:prSet presAssocID="{398A7C8A-0CC0-4CF2-B415-73ACDFCFA00D}" presName="parTxOnlySpace" presStyleCnt="0"/>
      <dgm:spPr/>
    </dgm:pt>
    <dgm:pt modelId="{A4370D8B-325C-45A0-9F63-56F7304D8550}" type="pres">
      <dgm:prSet presAssocID="{2FEB9090-A784-4382-BF6F-166FE1AA5D62}" presName="parTxOnly" presStyleLbl="node1" presStyleIdx="2" presStyleCnt="3" custScaleY="71406" custLinFactNeighborX="-22235" custLinFactNeighborY="11186">
        <dgm:presLayoutVars>
          <dgm:chMax val="0"/>
          <dgm:chPref val="0"/>
          <dgm:bulletEnabled val="1"/>
        </dgm:presLayoutVars>
      </dgm:prSet>
      <dgm:spPr/>
    </dgm:pt>
  </dgm:ptLst>
  <dgm:cxnLst>
    <dgm:cxn modelId="{2464C62C-68D1-45B3-9BD1-4196EDD182E3}" type="presOf" srcId="{58977285-A7A5-42CF-AB6E-8D2A560751F2}" destId="{7C6E50D3-7D9E-40B5-A1AE-65D714C51DD5}" srcOrd="0" destOrd="0" presId="urn:microsoft.com/office/officeart/2005/8/layout/chevron1"/>
    <dgm:cxn modelId="{67451B4C-7E40-463D-8AEA-40822190AC40}" type="presOf" srcId="{9886A471-A2A2-421E-89C7-0350460D907C}" destId="{63742E19-0AB4-4F9C-A0B8-C47A97FC0A5D}" srcOrd="0" destOrd="0" presId="urn:microsoft.com/office/officeart/2005/8/layout/chevron1"/>
    <dgm:cxn modelId="{DA184B58-603E-44CE-9347-F5E631A9BA8C}" type="presOf" srcId="{578DC85E-F60C-4D26-A6A7-CBEC3A016DF1}" destId="{C0161E01-D9BC-4A37-BA53-CD1927397139}" srcOrd="0" destOrd="0" presId="urn:microsoft.com/office/officeart/2005/8/layout/chevron1"/>
    <dgm:cxn modelId="{BFB0F4B6-745E-4885-9CAD-67E584315EF2}" type="presOf" srcId="{2FEB9090-A784-4382-BF6F-166FE1AA5D62}" destId="{A4370D8B-325C-45A0-9F63-56F7304D8550}" srcOrd="0" destOrd="0" presId="urn:microsoft.com/office/officeart/2005/8/layout/chevron1"/>
    <dgm:cxn modelId="{4F3A9DB7-B006-44AB-8444-F18B078E8BD8}" srcId="{9886A471-A2A2-421E-89C7-0350460D907C}" destId="{578DC85E-F60C-4D26-A6A7-CBEC3A016DF1}" srcOrd="1" destOrd="0" parTransId="{D40C6E25-8C85-4D04-AB5F-39771945FDF8}" sibTransId="{398A7C8A-0CC0-4CF2-B415-73ACDFCFA00D}"/>
    <dgm:cxn modelId="{4E1AFEFD-2A75-4A4D-AAFB-22A44625BF1C}" srcId="{9886A471-A2A2-421E-89C7-0350460D907C}" destId="{2FEB9090-A784-4382-BF6F-166FE1AA5D62}" srcOrd="2" destOrd="0" parTransId="{EC09CEDB-2903-42C8-B038-631F9FAD7C00}" sibTransId="{1F6BD4C4-1124-420B-8F9B-963DFC75EC69}"/>
    <dgm:cxn modelId="{554474FF-17A1-40C0-8B21-8F59E658288F}" srcId="{9886A471-A2A2-421E-89C7-0350460D907C}" destId="{58977285-A7A5-42CF-AB6E-8D2A560751F2}" srcOrd="0" destOrd="0" parTransId="{8E84296E-9544-4A42-BB75-C37DEE751EC0}" sibTransId="{833FC151-C95A-4756-A885-6332FCCFF2CF}"/>
    <dgm:cxn modelId="{6A3EF2DA-C9D8-4A9B-A30C-A33CBF6021B2}" type="presParOf" srcId="{63742E19-0AB4-4F9C-A0B8-C47A97FC0A5D}" destId="{7C6E50D3-7D9E-40B5-A1AE-65D714C51DD5}" srcOrd="0" destOrd="0" presId="urn:microsoft.com/office/officeart/2005/8/layout/chevron1"/>
    <dgm:cxn modelId="{D2A21AA5-30D3-42BD-BD7A-A9D980658730}" type="presParOf" srcId="{63742E19-0AB4-4F9C-A0B8-C47A97FC0A5D}" destId="{C0C7DB2C-839B-4CBF-AE7A-DF4A88736519}" srcOrd="1" destOrd="0" presId="urn:microsoft.com/office/officeart/2005/8/layout/chevron1"/>
    <dgm:cxn modelId="{C215A838-D921-4A18-A261-7343E96DDC0E}" type="presParOf" srcId="{63742E19-0AB4-4F9C-A0B8-C47A97FC0A5D}" destId="{C0161E01-D9BC-4A37-BA53-CD1927397139}" srcOrd="2" destOrd="0" presId="urn:microsoft.com/office/officeart/2005/8/layout/chevron1"/>
    <dgm:cxn modelId="{F24938FA-9094-44DA-9C3E-DB821DBB6B5B}" type="presParOf" srcId="{63742E19-0AB4-4F9C-A0B8-C47A97FC0A5D}" destId="{1A184610-E9D5-4DD6-84CF-EE59A18775A6}" srcOrd="3" destOrd="0" presId="urn:microsoft.com/office/officeart/2005/8/layout/chevron1"/>
    <dgm:cxn modelId="{9E8E9365-2C2F-4FD1-92B6-0889C1D7E02E}" type="presParOf" srcId="{63742E19-0AB4-4F9C-A0B8-C47A97FC0A5D}" destId="{A4370D8B-325C-45A0-9F63-56F7304D8550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6E50D3-7D9E-40B5-A1AE-65D714C51DD5}">
      <dsp:nvSpPr>
        <dsp:cNvPr id="0" name=""/>
        <dsp:cNvSpPr/>
      </dsp:nvSpPr>
      <dsp:spPr>
        <a:xfrm>
          <a:off x="0" y="2738706"/>
          <a:ext cx="3802201" cy="1086575"/>
        </a:xfrm>
        <a:prstGeom prst="chevron">
          <a:avLst/>
        </a:prstGeom>
        <a:solidFill>
          <a:srgbClr val="134367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kern="1200" dirty="0"/>
            <a:t>Controle </a:t>
          </a:r>
          <a:r>
            <a:rPr lang="en-US" sz="2800" kern="1200" dirty="0" err="1"/>
            <a:t>periode</a:t>
          </a:r>
          <a:r>
            <a:rPr lang="en-US" sz="2800" kern="1200" dirty="0"/>
            <a:t> 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/>
            <a:t>(</a:t>
          </a:r>
          <a:r>
            <a:rPr lang="en-US" sz="2000" kern="1200" dirty="0" err="1"/>
            <a:t>jaar</a:t>
          </a:r>
          <a:r>
            <a:rPr lang="en-US" sz="2000" kern="1200" dirty="0"/>
            <a:t> </a:t>
          </a:r>
          <a:r>
            <a:rPr lang="en-US" sz="2000" kern="1200" dirty="0" err="1"/>
            <a:t>voorafgaand</a:t>
          </a:r>
          <a:r>
            <a:rPr lang="en-US" sz="2000" kern="1200" dirty="0"/>
            <a:t>)</a:t>
          </a:r>
        </a:p>
      </dsp:txBody>
      <dsp:txXfrm>
        <a:off x="543288" y="2738706"/>
        <a:ext cx="2715626" cy="1086575"/>
      </dsp:txXfrm>
    </dsp:sp>
    <dsp:sp modelId="{C0161E01-D9BC-4A37-BA53-CD1927397139}">
      <dsp:nvSpPr>
        <dsp:cNvPr id="0" name=""/>
        <dsp:cNvSpPr/>
      </dsp:nvSpPr>
      <dsp:spPr>
        <a:xfrm>
          <a:off x="3380615" y="2738622"/>
          <a:ext cx="3795975" cy="1084221"/>
        </a:xfrm>
        <a:prstGeom prst="chevron">
          <a:avLst/>
        </a:prstGeom>
        <a:solidFill>
          <a:srgbClr val="134367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 err="1"/>
            <a:t>Periode</a:t>
          </a:r>
          <a:r>
            <a:rPr lang="en-US" sz="3200" kern="1200" baseline="0" dirty="0"/>
            <a:t> 1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baseline="0" dirty="0"/>
            <a:t>(</a:t>
          </a:r>
          <a:r>
            <a:rPr lang="en-US" sz="2000" kern="1200" baseline="0" dirty="0" err="1"/>
            <a:t>trainingsperiode</a:t>
          </a:r>
          <a:r>
            <a:rPr lang="en-US" sz="2000" kern="1200" baseline="0" dirty="0"/>
            <a:t>)</a:t>
          </a:r>
          <a:endParaRPr lang="en-US" sz="2000" kern="1200" dirty="0"/>
        </a:p>
      </dsp:txBody>
      <dsp:txXfrm>
        <a:off x="3922726" y="2738622"/>
        <a:ext cx="2711754" cy="1084221"/>
      </dsp:txXfrm>
    </dsp:sp>
    <dsp:sp modelId="{A4370D8B-325C-45A0-9F63-56F7304D8550}">
      <dsp:nvSpPr>
        <dsp:cNvPr id="0" name=""/>
        <dsp:cNvSpPr/>
      </dsp:nvSpPr>
      <dsp:spPr>
        <a:xfrm>
          <a:off x="6754581" y="2757557"/>
          <a:ext cx="3795975" cy="1084221"/>
        </a:xfrm>
        <a:prstGeom prst="chevron">
          <a:avLst/>
        </a:prstGeom>
        <a:solidFill>
          <a:srgbClr val="134367"/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42672" rIns="42672" bIns="42672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kern="1200" dirty="0" err="1"/>
            <a:t>Periode</a:t>
          </a:r>
          <a:r>
            <a:rPr lang="en-US" sz="3200" kern="1200" baseline="0" dirty="0"/>
            <a:t> 2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baseline="0" dirty="0"/>
            <a:t>(</a:t>
          </a:r>
          <a:r>
            <a:rPr lang="en-US" sz="2000" kern="1200" baseline="0" dirty="0" err="1"/>
            <a:t>jaar</a:t>
          </a:r>
          <a:r>
            <a:rPr lang="en-US" sz="2000" kern="1200" baseline="0" dirty="0"/>
            <a:t> </a:t>
          </a:r>
          <a:r>
            <a:rPr lang="en-US" sz="2000" kern="1200" baseline="0" dirty="0" err="1"/>
            <a:t>na</a:t>
          </a:r>
          <a:r>
            <a:rPr lang="en-US" sz="2000" kern="1200" baseline="0" dirty="0"/>
            <a:t>)</a:t>
          </a:r>
          <a:endParaRPr lang="en-US" sz="2000" kern="1200" dirty="0"/>
        </a:p>
      </dsp:txBody>
      <dsp:txXfrm>
        <a:off x="7296692" y="2757557"/>
        <a:ext cx="2711754" cy="10842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F002A-68DC-4DEE-96BE-B74F175FA8E2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13592-47A7-446E-98D7-F9C7EBC115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27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15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5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57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225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8617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173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9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926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89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44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380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712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943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648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557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497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4389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13592-47A7-446E-98D7-F9C7EBC1152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37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41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47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80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16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61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809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85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6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11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232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65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AA762DF-FF6E-4C43-98C6-4622D4575A39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873218BF-080F-456A-9EE1-CEE143146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22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717452" y="1025236"/>
            <a:ext cx="7697762" cy="3274915"/>
          </a:xfrm>
        </p:spPr>
        <p:txBody>
          <a:bodyPr>
            <a:noAutofit/>
          </a:bodyPr>
          <a:lstStyle/>
          <a:p>
            <a:r>
              <a:rPr lang="en-US" sz="4400" b="1" dirty="0" err="1"/>
              <a:t>Leidt</a:t>
            </a:r>
            <a:r>
              <a:rPr lang="en-US" sz="4400" b="1" dirty="0"/>
              <a:t> het </a:t>
            </a:r>
            <a:r>
              <a:rPr lang="en-US" sz="4400" b="1" dirty="0" err="1"/>
              <a:t>Noorse</a:t>
            </a:r>
            <a:r>
              <a:rPr lang="en-US" sz="4400" b="1" dirty="0"/>
              <a:t> </a:t>
            </a:r>
            <a:r>
              <a:rPr lang="en-US" sz="4400" b="1" dirty="0" err="1"/>
              <a:t>trainingsprogramma</a:t>
            </a:r>
            <a:r>
              <a:rPr lang="en-US" sz="4400" b="1" dirty="0"/>
              <a:t> tot </a:t>
            </a:r>
            <a:r>
              <a:rPr lang="en-US" sz="4400" b="1" dirty="0" err="1"/>
              <a:t>een</a:t>
            </a:r>
            <a:r>
              <a:rPr lang="en-US" sz="4400" b="1" dirty="0"/>
              <a:t> </a:t>
            </a:r>
            <a:r>
              <a:rPr lang="en-US" sz="4400" b="1" dirty="0" err="1"/>
              <a:t>vermindering</a:t>
            </a:r>
            <a:r>
              <a:rPr lang="en-US" sz="4400" b="1" dirty="0"/>
              <a:t> van het </a:t>
            </a:r>
            <a:r>
              <a:rPr lang="en-US" sz="4400" b="1" dirty="0" err="1"/>
              <a:t>aantal</a:t>
            </a:r>
            <a:r>
              <a:rPr lang="en-US" sz="4400" b="1" dirty="0"/>
              <a:t> OASIS in het </a:t>
            </a:r>
            <a:r>
              <a:rPr lang="en-US" sz="4400" b="1" dirty="0" err="1"/>
              <a:t>Ikazia</a:t>
            </a:r>
            <a:r>
              <a:rPr lang="en-US" sz="4400" b="1" dirty="0"/>
              <a:t> </a:t>
            </a:r>
            <a:r>
              <a:rPr lang="en-US" sz="4400" b="1" dirty="0" err="1"/>
              <a:t>Ziekenhuis</a:t>
            </a:r>
            <a:r>
              <a:rPr lang="en-US" sz="4400" b="1" dirty="0"/>
              <a:t>?</a:t>
            </a:r>
            <a:endParaRPr lang="en-GB" sz="4400" b="1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717452" y="5214551"/>
            <a:ext cx="8187397" cy="61821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Lore De </a:t>
            </a:r>
            <a:r>
              <a:rPr lang="en-US" sz="2800" dirty="0" err="1">
                <a:solidFill>
                  <a:schemeClr val="bg1"/>
                </a:solidFill>
              </a:rPr>
              <a:t>Meutter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365" y="4783015"/>
            <a:ext cx="2645635" cy="1195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90909" y="873175"/>
            <a:ext cx="1801091" cy="180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Onderzoeksopzet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14259870"/>
              </p:ext>
            </p:extLst>
          </p:nvPr>
        </p:nvGraphicFramePr>
        <p:xfrm>
          <a:off x="1266091" y="820428"/>
          <a:ext cx="10634964" cy="625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266091" y="1211621"/>
            <a:ext cx="1078043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Design: </a:t>
            </a:r>
            <a:r>
              <a:rPr lang="en-US" sz="2400" dirty="0" err="1"/>
              <a:t>Prospectief</a:t>
            </a:r>
            <a:r>
              <a:rPr lang="en-US" sz="2400" dirty="0"/>
              <a:t> </a:t>
            </a:r>
            <a:r>
              <a:rPr lang="en-US" sz="2400" dirty="0" err="1"/>
              <a:t>cohortonderzoek</a:t>
            </a:r>
            <a:r>
              <a:rPr lang="en-US" sz="2400" dirty="0"/>
              <a:t> met </a:t>
            </a:r>
            <a:r>
              <a:rPr lang="en-US" sz="2400" dirty="0" err="1"/>
              <a:t>historische</a:t>
            </a:r>
            <a:r>
              <a:rPr lang="en-US" sz="2400" dirty="0"/>
              <a:t> </a:t>
            </a:r>
            <a:r>
              <a:rPr lang="en-US" sz="2400" dirty="0" err="1"/>
              <a:t>vergelijkingsgroep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/>
              <a:t>Inclusie</a:t>
            </a:r>
            <a:r>
              <a:rPr lang="en-US" sz="2400" b="1" dirty="0"/>
              <a:t>: </a:t>
            </a:r>
            <a:r>
              <a:rPr lang="en-US" sz="2400" dirty="0" err="1"/>
              <a:t>Vaginale</a:t>
            </a:r>
            <a:r>
              <a:rPr lang="en-US" sz="2400" dirty="0"/>
              <a:t> </a:t>
            </a:r>
            <a:r>
              <a:rPr lang="en-US" sz="2400" dirty="0" err="1"/>
              <a:t>bevalling</a:t>
            </a:r>
            <a:r>
              <a:rPr lang="en-US" sz="2400" dirty="0"/>
              <a:t>, </a:t>
            </a:r>
            <a:r>
              <a:rPr lang="en-US" sz="2400" dirty="0" err="1"/>
              <a:t>eenling</a:t>
            </a:r>
            <a:r>
              <a:rPr lang="en-US" sz="2400" dirty="0"/>
              <a:t>, </a:t>
            </a:r>
            <a:r>
              <a:rPr lang="en-US" sz="2400" dirty="0" err="1"/>
              <a:t>hoofdligging</a:t>
            </a:r>
            <a:r>
              <a:rPr lang="en-US" sz="2400" dirty="0"/>
              <a:t>, &gt;37 </a:t>
            </a:r>
            <a:r>
              <a:rPr lang="en-US" sz="2400" dirty="0" err="1"/>
              <a:t>weken</a:t>
            </a: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/>
              <a:t>Drie</a:t>
            </a:r>
            <a:r>
              <a:rPr lang="en-US" sz="2400" b="1" dirty="0"/>
              <a:t> </a:t>
            </a:r>
            <a:r>
              <a:rPr lang="en-US" sz="2400" b="1" dirty="0" err="1"/>
              <a:t>tijdsperiodes</a:t>
            </a:r>
            <a:r>
              <a:rPr lang="en-US" sz="2400" dirty="0"/>
              <a:t>: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800" b="1" dirty="0"/>
          </a:p>
          <a:p>
            <a:r>
              <a:rPr lang="en-US" sz="2000" b="1" dirty="0"/>
              <a:t>	Sept 2014 – Sept 2015		     Sept 2015-April 2016			 April 2016-April 2017</a:t>
            </a:r>
          </a:p>
          <a:p>
            <a:endParaRPr lang="en-US" sz="2400" b="1" dirty="0"/>
          </a:p>
          <a:p>
            <a:endParaRPr lang="en-US" sz="2400" dirty="0"/>
          </a:p>
          <a:p>
            <a:r>
              <a:rPr lang="en-US" sz="2400" b="1" dirty="0" err="1"/>
              <a:t>Dataverzameling</a:t>
            </a:r>
            <a:r>
              <a:rPr lang="en-US" sz="2400" dirty="0"/>
              <a:t>: </a:t>
            </a:r>
            <a:r>
              <a:rPr lang="en-US" sz="2400" dirty="0" err="1"/>
              <a:t>Obstetrische</a:t>
            </a:r>
            <a:r>
              <a:rPr lang="en-US" sz="2400" dirty="0"/>
              <a:t> </a:t>
            </a:r>
            <a:r>
              <a:rPr lang="en-US" sz="2400" dirty="0" err="1"/>
              <a:t>programma’s</a:t>
            </a:r>
            <a:r>
              <a:rPr lang="en-US" sz="2400" dirty="0"/>
              <a:t> </a:t>
            </a:r>
            <a:r>
              <a:rPr lang="en-US" sz="2400" dirty="0" err="1"/>
              <a:t>Mosos</a:t>
            </a:r>
            <a:r>
              <a:rPr lang="en-US" sz="2400" dirty="0"/>
              <a:t>, Mirador. </a:t>
            </a:r>
          </a:p>
          <a:p>
            <a:r>
              <a:rPr lang="en-US" sz="2400" dirty="0" err="1"/>
              <a:t>Registratie</a:t>
            </a:r>
            <a:r>
              <a:rPr lang="en-US" sz="2400" dirty="0"/>
              <a:t> </a:t>
            </a:r>
            <a:r>
              <a:rPr lang="en-US" sz="2400" dirty="0" err="1"/>
              <a:t>toepassing</a:t>
            </a:r>
            <a:r>
              <a:rPr lang="en-US" sz="2400" dirty="0"/>
              <a:t> </a:t>
            </a:r>
            <a:r>
              <a:rPr lang="en-US" sz="2400" dirty="0" err="1"/>
              <a:t>Noorse</a:t>
            </a:r>
            <a:r>
              <a:rPr lang="en-US" sz="2400" dirty="0"/>
              <a:t> </a:t>
            </a:r>
            <a:r>
              <a:rPr lang="en-US" sz="2400" dirty="0" err="1"/>
              <a:t>handgreep</a:t>
            </a:r>
            <a:r>
              <a:rPr lang="en-US" sz="2400" dirty="0"/>
              <a:t> </a:t>
            </a:r>
            <a:r>
              <a:rPr lang="en-US" sz="2400" dirty="0" err="1"/>
              <a:t>tijdens</a:t>
            </a:r>
            <a:r>
              <a:rPr lang="en-US" sz="2400" dirty="0"/>
              <a:t> </a:t>
            </a:r>
            <a:r>
              <a:rPr lang="en-US" sz="2400" dirty="0" err="1"/>
              <a:t>periode</a:t>
            </a:r>
            <a:r>
              <a:rPr lang="en-US" sz="2400" dirty="0"/>
              <a:t> 2</a:t>
            </a:r>
          </a:p>
          <a:p>
            <a:endParaRPr lang="en-US" sz="2400" dirty="0"/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019625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Resultaten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dirty="0" err="1">
                <a:solidFill>
                  <a:schemeClr val="bg1"/>
                </a:solidFill>
              </a:rPr>
              <a:t>Tabel</a:t>
            </a:r>
            <a:r>
              <a:rPr lang="en-US" sz="4000" dirty="0">
                <a:solidFill>
                  <a:schemeClr val="bg1"/>
                </a:solidFill>
              </a:rPr>
              <a:t> 1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6091" y="820428"/>
            <a:ext cx="9566031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/>
          </a:p>
          <a:p>
            <a:r>
              <a:rPr lang="en-US" sz="2400" dirty="0" err="1"/>
              <a:t>Maternale</a:t>
            </a:r>
            <a:r>
              <a:rPr lang="en-US" sz="2400" dirty="0"/>
              <a:t> </a:t>
            </a:r>
            <a:r>
              <a:rPr lang="en-US" sz="2400" dirty="0" err="1"/>
              <a:t>karakteristieken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risicofactoren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OASIS:</a:t>
            </a:r>
            <a:endParaRPr lang="en-US" sz="1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0"/>
            <a:endParaRPr lang="en-US" sz="800" dirty="0"/>
          </a:p>
          <a:p>
            <a:pPr lvl="0"/>
            <a:r>
              <a:rPr lang="en-US" sz="1300" dirty="0">
                <a:solidFill>
                  <a:prstClr val="black"/>
                </a:solidFill>
              </a:rPr>
              <a:t>Data </a:t>
            </a:r>
            <a:r>
              <a:rPr lang="en-US" sz="1300" dirty="0" err="1">
                <a:solidFill>
                  <a:prstClr val="black"/>
                </a:solidFill>
              </a:rPr>
              <a:t>worden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  <a:r>
              <a:rPr lang="en-US" sz="1300" dirty="0" err="1">
                <a:solidFill>
                  <a:prstClr val="black"/>
                </a:solidFill>
              </a:rPr>
              <a:t>weergegeven</a:t>
            </a:r>
            <a:r>
              <a:rPr lang="en-US" sz="1300" dirty="0">
                <a:solidFill>
                  <a:prstClr val="black"/>
                </a:solidFill>
              </a:rPr>
              <a:t> in percentages.</a:t>
            </a:r>
            <a:r>
              <a:rPr lang="nl-NL" sz="1300" dirty="0">
                <a:solidFill>
                  <a:prstClr val="black"/>
                </a:solidFill>
              </a:rPr>
              <a:t> p-waarde resultaat van chi-kwadraat test. </a:t>
            </a:r>
            <a:r>
              <a:rPr lang="nl-NL" sz="1300" b="1" dirty="0">
                <a:solidFill>
                  <a:srgbClr val="FF0000"/>
                </a:solidFill>
              </a:rPr>
              <a:t>*</a:t>
            </a:r>
            <a:r>
              <a:rPr lang="nl-NL" sz="1300" dirty="0">
                <a:solidFill>
                  <a:prstClr val="black"/>
                </a:solidFill>
              </a:rPr>
              <a:t> p&lt;0,05  </a:t>
            </a:r>
            <a:r>
              <a:rPr lang="nl-NL" sz="1300" b="1" dirty="0">
                <a:solidFill>
                  <a:srgbClr val="FF0000"/>
                </a:solidFill>
              </a:rPr>
              <a:t>**</a:t>
            </a:r>
            <a:r>
              <a:rPr lang="nl-NL" sz="1300" dirty="0">
                <a:solidFill>
                  <a:prstClr val="black"/>
                </a:solidFill>
              </a:rPr>
              <a:t> p&lt;0,01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</a:p>
          <a:p>
            <a:endParaRPr lang="en-US" sz="1000" dirty="0"/>
          </a:p>
          <a:p>
            <a:endParaRPr lang="en-US" sz="2000" dirty="0"/>
          </a:p>
          <a:p>
            <a:r>
              <a:rPr lang="en-US" sz="2200" dirty="0" err="1"/>
              <a:t>Geen</a:t>
            </a:r>
            <a:r>
              <a:rPr lang="en-US" sz="2200" dirty="0"/>
              <a:t> </a:t>
            </a:r>
            <a:r>
              <a:rPr lang="en-US" sz="2200" dirty="0" err="1"/>
              <a:t>verschil</a:t>
            </a:r>
            <a:r>
              <a:rPr lang="en-US" sz="2200" dirty="0"/>
              <a:t> in </a:t>
            </a:r>
            <a:r>
              <a:rPr lang="en-US" sz="2200" dirty="0" err="1"/>
              <a:t>etniciteit</a:t>
            </a:r>
            <a:r>
              <a:rPr lang="en-US" sz="2200" dirty="0"/>
              <a:t>, stand caput, </a:t>
            </a:r>
            <a:r>
              <a:rPr lang="en-US" sz="2200" dirty="0" err="1"/>
              <a:t>zwangerschapsduur</a:t>
            </a:r>
            <a:r>
              <a:rPr lang="en-US" sz="2200" dirty="0"/>
              <a:t>, begin baring, </a:t>
            </a:r>
          </a:p>
          <a:p>
            <a:r>
              <a:rPr lang="en-US" sz="2200" dirty="0" err="1"/>
              <a:t>geboortegewicht</a:t>
            </a:r>
            <a:r>
              <a:rPr lang="en-US" sz="2200" dirty="0"/>
              <a:t>, </a:t>
            </a:r>
            <a:r>
              <a:rPr lang="en-US" sz="2200" dirty="0" err="1"/>
              <a:t>schouderdystocie</a:t>
            </a:r>
            <a:r>
              <a:rPr lang="en-US" sz="2200" dirty="0"/>
              <a:t>, EDA, </a:t>
            </a:r>
            <a:r>
              <a:rPr lang="en-US" sz="2200" dirty="0" err="1"/>
              <a:t>duur</a:t>
            </a:r>
            <a:r>
              <a:rPr lang="en-US" sz="2200" dirty="0"/>
              <a:t> </a:t>
            </a:r>
            <a:r>
              <a:rPr lang="en-US" sz="2200" dirty="0" err="1"/>
              <a:t>uitdrijvingsfase</a:t>
            </a:r>
            <a:r>
              <a:rPr lang="en-US" sz="2200" dirty="0"/>
              <a:t>. </a:t>
            </a:r>
          </a:p>
          <a:p>
            <a:endParaRPr lang="en-US" sz="1400" b="1" dirty="0"/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266825" y="1258888"/>
            <a:ext cx="9123363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270315"/>
              </p:ext>
            </p:extLst>
          </p:nvPr>
        </p:nvGraphicFramePr>
        <p:xfrm>
          <a:off x="1266458" y="1466626"/>
          <a:ext cx="9124096" cy="3245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1024">
                  <a:extLst>
                    <a:ext uri="{9D8B030D-6E8A-4147-A177-3AD203B41FA5}">
                      <a16:colId xmlns:a16="http://schemas.microsoft.com/office/drawing/2014/main" val="1966753075"/>
                    </a:ext>
                  </a:extLst>
                </a:gridCol>
                <a:gridCol w="2281024">
                  <a:extLst>
                    <a:ext uri="{9D8B030D-6E8A-4147-A177-3AD203B41FA5}">
                      <a16:colId xmlns:a16="http://schemas.microsoft.com/office/drawing/2014/main" val="2798597086"/>
                    </a:ext>
                  </a:extLst>
                </a:gridCol>
                <a:gridCol w="2281024">
                  <a:extLst>
                    <a:ext uri="{9D8B030D-6E8A-4147-A177-3AD203B41FA5}">
                      <a16:colId xmlns:a16="http://schemas.microsoft.com/office/drawing/2014/main" val="1687613343"/>
                    </a:ext>
                  </a:extLst>
                </a:gridCol>
                <a:gridCol w="2281024">
                  <a:extLst>
                    <a:ext uri="{9D8B030D-6E8A-4147-A177-3AD203B41FA5}">
                      <a16:colId xmlns:a16="http://schemas.microsoft.com/office/drawing/2014/main" val="104524664"/>
                    </a:ext>
                  </a:extLst>
                </a:gridCol>
              </a:tblGrid>
              <a:tr h="685661">
                <a:tc>
                  <a:txBody>
                    <a:bodyPr/>
                    <a:lstStyle/>
                    <a:p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Controle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periode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(n=1666)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Periode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1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(n=979)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Periode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2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(n=1746)</a:t>
                      </a:r>
                      <a:endParaRPr lang="en-GB" sz="1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654409"/>
                  </a:ext>
                </a:extLst>
              </a:tr>
              <a:tr h="840133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Pariteit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Primipara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Multipara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51,9%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48,1%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52,9%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47,1%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56,9% </a:t>
                      </a:r>
                      <a:r>
                        <a:rPr kumimoji="0" lang="nl-N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43,1%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749269"/>
                  </a:ext>
                </a:extLst>
              </a:tr>
              <a:tr h="840133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Modus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partus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Spontaan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Kunstverlossing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80,7%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19,3%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86,0% </a:t>
                      </a:r>
                      <a:r>
                        <a:rPr kumimoji="0" lang="nl-N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14,0%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  85,3% </a:t>
                      </a:r>
                      <a:r>
                        <a:rPr kumimoji="0" lang="nl-N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14,7%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26066"/>
                  </a:ext>
                </a:extLst>
              </a:tr>
              <a:tr h="840133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Episiotomie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Spontaan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Kunstverlossing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29,5%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87,6%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26,8% </a:t>
                      </a:r>
                      <a:r>
                        <a:rPr kumimoji="0" lang="nl-N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92,0%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  27,9% </a:t>
                      </a:r>
                      <a:r>
                        <a:rPr kumimoji="0" lang="nl-N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91,0%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3172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59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Resultaten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dirty="0" err="1">
                <a:solidFill>
                  <a:schemeClr val="bg1"/>
                </a:solidFill>
              </a:rPr>
              <a:t>Incidentie</a:t>
            </a:r>
            <a:r>
              <a:rPr lang="en-US" sz="4000" dirty="0">
                <a:solidFill>
                  <a:schemeClr val="bg1"/>
                </a:solidFill>
              </a:rPr>
              <a:t> van OASIS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6091" y="1415763"/>
            <a:ext cx="956603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400" dirty="0"/>
          </a:p>
          <a:p>
            <a:r>
              <a:rPr lang="en-US" sz="1300" dirty="0"/>
              <a:t>Data </a:t>
            </a:r>
            <a:r>
              <a:rPr lang="en-US" sz="1300" dirty="0" err="1"/>
              <a:t>worden</a:t>
            </a:r>
            <a:r>
              <a:rPr lang="en-US" sz="1300" dirty="0"/>
              <a:t> </a:t>
            </a:r>
            <a:r>
              <a:rPr lang="en-US" sz="1300" dirty="0" err="1"/>
              <a:t>weergegeven</a:t>
            </a:r>
            <a:r>
              <a:rPr lang="en-US" sz="1300" dirty="0"/>
              <a:t> in percentages. Adjusted odds ratio (aOR) </a:t>
            </a:r>
            <a:r>
              <a:rPr lang="en-US" sz="1300" dirty="0" err="1"/>
              <a:t>na</a:t>
            </a:r>
            <a:r>
              <a:rPr lang="en-US" sz="1300" dirty="0"/>
              <a:t> multivariate </a:t>
            </a:r>
            <a:r>
              <a:rPr lang="en-US" sz="1300" dirty="0" err="1"/>
              <a:t>logistische</a:t>
            </a:r>
            <a:r>
              <a:rPr lang="en-US" sz="1300" dirty="0"/>
              <a:t> </a:t>
            </a:r>
            <a:r>
              <a:rPr lang="en-US" sz="1300" dirty="0" err="1"/>
              <a:t>regressie</a:t>
            </a:r>
            <a:r>
              <a:rPr lang="en-US" sz="1300" dirty="0"/>
              <a:t> </a:t>
            </a:r>
            <a:r>
              <a:rPr lang="en-US" sz="1300" dirty="0" err="1"/>
              <a:t>analyse</a:t>
            </a:r>
            <a:r>
              <a:rPr lang="en-US" sz="1300" dirty="0"/>
              <a:t> </a:t>
            </a:r>
            <a:r>
              <a:rPr lang="en-US" sz="1300" dirty="0" err="1"/>
              <a:t>waarbij</a:t>
            </a:r>
            <a:r>
              <a:rPr lang="en-US" sz="1300" dirty="0"/>
              <a:t> </a:t>
            </a:r>
            <a:r>
              <a:rPr lang="en-US" sz="1300" dirty="0" err="1"/>
              <a:t>gecorrigeerd</a:t>
            </a:r>
            <a:r>
              <a:rPr lang="en-US" sz="1300" dirty="0"/>
              <a:t> </a:t>
            </a:r>
            <a:r>
              <a:rPr lang="en-US" sz="1300" dirty="0" err="1"/>
              <a:t>werd</a:t>
            </a:r>
            <a:r>
              <a:rPr lang="en-US" sz="1300" dirty="0"/>
              <a:t> </a:t>
            </a:r>
            <a:r>
              <a:rPr lang="en-US" sz="1300" dirty="0" err="1"/>
              <a:t>voor</a:t>
            </a:r>
            <a:r>
              <a:rPr lang="en-US" sz="1300" dirty="0"/>
              <a:t> </a:t>
            </a:r>
            <a:r>
              <a:rPr lang="en-US" sz="1300" dirty="0" err="1"/>
              <a:t>pariteit</a:t>
            </a:r>
            <a:r>
              <a:rPr lang="en-US" sz="1300" dirty="0"/>
              <a:t>, modus </a:t>
            </a:r>
            <a:r>
              <a:rPr lang="en-US" sz="1300" dirty="0" err="1"/>
              <a:t>partus</a:t>
            </a:r>
            <a:r>
              <a:rPr lang="en-US" sz="1300" dirty="0"/>
              <a:t>, </a:t>
            </a:r>
            <a:r>
              <a:rPr lang="en-US" sz="1300" dirty="0" err="1"/>
              <a:t>geboortegewicht</a:t>
            </a:r>
            <a:r>
              <a:rPr lang="en-US" sz="1300" dirty="0"/>
              <a:t>, </a:t>
            </a:r>
            <a:r>
              <a:rPr lang="en-US" sz="1300" dirty="0" err="1"/>
              <a:t>presentatie</a:t>
            </a:r>
            <a:r>
              <a:rPr lang="en-US" sz="1300" dirty="0"/>
              <a:t> caput, </a:t>
            </a:r>
            <a:r>
              <a:rPr lang="en-US" sz="1300" dirty="0" err="1"/>
              <a:t>episiotomie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duur</a:t>
            </a:r>
            <a:r>
              <a:rPr lang="en-US" sz="1300" dirty="0"/>
              <a:t> </a:t>
            </a:r>
            <a:r>
              <a:rPr lang="en-US" sz="1300" dirty="0" err="1"/>
              <a:t>actief</a:t>
            </a:r>
            <a:r>
              <a:rPr lang="en-US" sz="1300" dirty="0"/>
              <a:t> </a:t>
            </a:r>
            <a:r>
              <a:rPr lang="en-US" sz="1300" dirty="0" err="1"/>
              <a:t>persen</a:t>
            </a:r>
            <a:r>
              <a:rPr lang="en-US" sz="1300" dirty="0"/>
              <a:t>.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400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66095" y="2345571"/>
          <a:ext cx="9566027" cy="14266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949">
                  <a:extLst>
                    <a:ext uri="{9D8B030D-6E8A-4147-A177-3AD203B41FA5}">
                      <a16:colId xmlns:a16="http://schemas.microsoft.com/office/drawing/2014/main" val="3044447941"/>
                    </a:ext>
                  </a:extLst>
                </a:gridCol>
                <a:gridCol w="2074011">
                  <a:extLst>
                    <a:ext uri="{9D8B030D-6E8A-4147-A177-3AD203B41FA5}">
                      <a16:colId xmlns:a16="http://schemas.microsoft.com/office/drawing/2014/main" val="784179970"/>
                    </a:ext>
                  </a:extLst>
                </a:gridCol>
                <a:gridCol w="1359318">
                  <a:extLst>
                    <a:ext uri="{9D8B030D-6E8A-4147-A177-3AD203B41FA5}">
                      <a16:colId xmlns:a16="http://schemas.microsoft.com/office/drawing/2014/main" val="1709759668"/>
                    </a:ext>
                  </a:extLst>
                </a:gridCol>
                <a:gridCol w="1919862">
                  <a:extLst>
                    <a:ext uri="{9D8B030D-6E8A-4147-A177-3AD203B41FA5}">
                      <a16:colId xmlns:a16="http://schemas.microsoft.com/office/drawing/2014/main" val="3621095577"/>
                    </a:ext>
                  </a:extLst>
                </a:gridCol>
                <a:gridCol w="1373332">
                  <a:extLst>
                    <a:ext uri="{9D8B030D-6E8A-4147-A177-3AD203B41FA5}">
                      <a16:colId xmlns:a16="http://schemas.microsoft.com/office/drawing/2014/main" val="761487342"/>
                    </a:ext>
                  </a:extLst>
                </a:gridCol>
                <a:gridCol w="1858555">
                  <a:extLst>
                    <a:ext uri="{9D8B030D-6E8A-4147-A177-3AD203B41FA5}">
                      <a16:colId xmlns:a16="http://schemas.microsoft.com/office/drawing/2014/main" val="681955849"/>
                    </a:ext>
                  </a:extLst>
                </a:gridCol>
              </a:tblGrid>
              <a:tr h="770627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Controle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periode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(n=1666)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Periode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(n=979)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aOR (95%CI)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Periode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(n=1746)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aOR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(95%CI)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052545"/>
                  </a:ext>
                </a:extLst>
              </a:tr>
              <a:tr h="656006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OASIS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2,0%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0,7%</a:t>
                      </a:r>
                      <a:endParaRPr lang="en-GB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0,34 (0,15-0,76)</a:t>
                      </a:r>
                      <a:endParaRPr lang="en-GB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1,7%</a:t>
                      </a:r>
                      <a:endParaRPr lang="en-GB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0,78 (0,47-1,30)</a:t>
                      </a:r>
                      <a:endParaRPr lang="en-GB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874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343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Resultaten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dirty="0" err="1">
                <a:solidFill>
                  <a:schemeClr val="bg1"/>
                </a:solidFill>
              </a:rPr>
              <a:t>Incidentie</a:t>
            </a:r>
            <a:r>
              <a:rPr lang="en-US" sz="4000" dirty="0">
                <a:solidFill>
                  <a:schemeClr val="bg1"/>
                </a:solidFill>
              </a:rPr>
              <a:t> OASIS in </a:t>
            </a:r>
            <a:r>
              <a:rPr lang="en-US" sz="4000" dirty="0" err="1">
                <a:solidFill>
                  <a:schemeClr val="bg1"/>
                </a:solidFill>
              </a:rPr>
              <a:t>subgroepen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6092" y="1487137"/>
            <a:ext cx="956603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300" dirty="0"/>
              <a:t>Data </a:t>
            </a:r>
            <a:r>
              <a:rPr lang="en-US" sz="1300" dirty="0" err="1"/>
              <a:t>worden</a:t>
            </a:r>
            <a:r>
              <a:rPr lang="en-US" sz="1300" dirty="0"/>
              <a:t> </a:t>
            </a:r>
            <a:r>
              <a:rPr lang="en-US" sz="1300" dirty="0" err="1"/>
              <a:t>weergegeven</a:t>
            </a:r>
            <a:r>
              <a:rPr lang="en-US" sz="1300" dirty="0"/>
              <a:t> in percentages.</a:t>
            </a:r>
            <a:r>
              <a:rPr lang="nl-NL" sz="1300" dirty="0"/>
              <a:t> p-waarde resultaat van </a:t>
            </a:r>
            <a:r>
              <a:rPr lang="nl-NL" sz="1300" dirty="0" err="1"/>
              <a:t>chi</a:t>
            </a:r>
            <a:r>
              <a:rPr lang="nl-NL" sz="1300" dirty="0"/>
              <a:t>-kwadraat test. </a:t>
            </a:r>
            <a:r>
              <a:rPr lang="nl-NL" sz="1300" b="1" dirty="0">
                <a:solidFill>
                  <a:srgbClr val="FF0000"/>
                </a:solidFill>
              </a:rPr>
              <a:t>*</a:t>
            </a:r>
            <a:r>
              <a:rPr lang="nl-NL" sz="1300" dirty="0"/>
              <a:t> p&lt;0,05  </a:t>
            </a:r>
            <a:r>
              <a:rPr lang="nl-NL" sz="1300" b="1" dirty="0">
                <a:solidFill>
                  <a:srgbClr val="FF0000"/>
                </a:solidFill>
              </a:rPr>
              <a:t>**</a:t>
            </a:r>
            <a:r>
              <a:rPr lang="nl-NL" sz="1300" dirty="0"/>
              <a:t> p&lt;0,01</a:t>
            </a:r>
            <a:r>
              <a:rPr lang="en-US" sz="1300" dirty="0"/>
              <a:t> </a:t>
            </a:r>
          </a:p>
        </p:txBody>
      </p:sp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266825" y="1416050"/>
            <a:ext cx="10190163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66091" y="1452755"/>
          <a:ext cx="9566032" cy="3756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508">
                  <a:extLst>
                    <a:ext uri="{9D8B030D-6E8A-4147-A177-3AD203B41FA5}">
                      <a16:colId xmlns:a16="http://schemas.microsoft.com/office/drawing/2014/main" val="2505068057"/>
                    </a:ext>
                  </a:extLst>
                </a:gridCol>
                <a:gridCol w="2391508">
                  <a:extLst>
                    <a:ext uri="{9D8B030D-6E8A-4147-A177-3AD203B41FA5}">
                      <a16:colId xmlns:a16="http://schemas.microsoft.com/office/drawing/2014/main" val="274129976"/>
                    </a:ext>
                  </a:extLst>
                </a:gridCol>
                <a:gridCol w="2391508">
                  <a:extLst>
                    <a:ext uri="{9D8B030D-6E8A-4147-A177-3AD203B41FA5}">
                      <a16:colId xmlns:a16="http://schemas.microsoft.com/office/drawing/2014/main" val="3861647418"/>
                    </a:ext>
                  </a:extLst>
                </a:gridCol>
                <a:gridCol w="2391508">
                  <a:extLst>
                    <a:ext uri="{9D8B030D-6E8A-4147-A177-3AD203B41FA5}">
                      <a16:colId xmlns:a16="http://schemas.microsoft.com/office/drawing/2014/main" val="3668154970"/>
                    </a:ext>
                  </a:extLst>
                </a:gridCol>
              </a:tblGrid>
              <a:tr h="815373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Controle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periode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(n=1666)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Periode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1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(n=979)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Periode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2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(n=1746)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87062"/>
                  </a:ext>
                </a:extLst>
              </a:tr>
              <a:tr h="81537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Primipara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Multipara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2,9%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1,1%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  1,2% </a:t>
                      </a:r>
                      <a:r>
                        <a:rPr kumimoji="0" lang="nl-N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0,2%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2,1%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1,1%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272967"/>
                  </a:ext>
                </a:extLst>
              </a:tr>
              <a:tr h="81537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Spontane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 baring</a:t>
                      </a:r>
                    </a:p>
                    <a:p>
                      <a:r>
                        <a:rPr lang="en-US" sz="2000" baseline="0" dirty="0" err="1">
                          <a:solidFill>
                            <a:schemeClr val="tx1"/>
                          </a:solidFill>
                        </a:rPr>
                        <a:t>Kunstverlossing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1,8%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3,1%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  0,7% </a:t>
                      </a:r>
                      <a:r>
                        <a:rPr kumimoji="0" lang="nl-NL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0,7%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1,3%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3,5%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899122"/>
                  </a:ext>
                </a:extLst>
              </a:tr>
              <a:tr h="81537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Type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hulpverlener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</a:rPr>
                        <a:t>Verloskundige</a:t>
                      </a:r>
                      <a:endParaRPr lang="en-US" sz="20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</a:rPr>
                        <a:t>Arts-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</a:rPr>
                        <a:t>assistent</a:t>
                      </a:r>
                      <a:endParaRPr lang="en-US" sz="2000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</a:rPr>
                        <a:t>Gynaecoloog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1,5%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2,4%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2,9%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0,4%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1,2%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1,0%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1,1%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1,9%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4,0%</a:t>
                      </a:r>
                      <a:endParaRPr lang="en-GB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457644"/>
                  </a:ext>
                </a:extLst>
              </a:tr>
            </a:tbl>
          </a:graphicData>
        </a:graphic>
      </p:graphicFrame>
      <p:grpSp>
        <p:nvGrpSpPr>
          <p:cNvPr id="80" name="Group 79"/>
          <p:cNvGrpSpPr/>
          <p:nvPr/>
        </p:nvGrpSpPr>
        <p:grpSpPr>
          <a:xfrm>
            <a:off x="8675005" y="1501205"/>
            <a:ext cx="1882746" cy="3632559"/>
            <a:chOff x="8675005" y="1501205"/>
            <a:chExt cx="1882746" cy="3632559"/>
          </a:xfrm>
        </p:grpSpPr>
        <p:sp>
          <p:nvSpPr>
            <p:cNvPr id="3" name="Rectangle 2"/>
            <p:cNvSpPr/>
            <p:nvPr/>
          </p:nvSpPr>
          <p:spPr>
            <a:xfrm>
              <a:off x="8750105" y="2335237"/>
              <a:ext cx="1786597" cy="6752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5005" y="3155610"/>
              <a:ext cx="1798476" cy="688908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9275" y="4149969"/>
              <a:ext cx="1798476" cy="983795"/>
            </a:xfrm>
            <a:prstGeom prst="rect">
              <a:avLst/>
            </a:prstGeom>
          </p:spPr>
        </p:pic>
        <p:sp>
          <p:nvSpPr>
            <p:cNvPr id="79" name="Rectangle 78"/>
            <p:cNvSpPr/>
            <p:nvPr/>
          </p:nvSpPr>
          <p:spPr>
            <a:xfrm>
              <a:off x="8773343" y="1501205"/>
              <a:ext cx="1714206" cy="7074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394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Resultaten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dirty="0" err="1">
                <a:solidFill>
                  <a:schemeClr val="bg1"/>
                </a:solidFill>
              </a:rPr>
              <a:t>Andere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rupturen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6091" y="1390939"/>
            <a:ext cx="956603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800" dirty="0"/>
          </a:p>
          <a:p>
            <a:r>
              <a:rPr lang="en-US" sz="1300" dirty="0"/>
              <a:t>Data </a:t>
            </a:r>
            <a:r>
              <a:rPr lang="en-US" sz="1300" dirty="0" err="1"/>
              <a:t>worden</a:t>
            </a:r>
            <a:r>
              <a:rPr lang="en-US" sz="1300" dirty="0"/>
              <a:t> </a:t>
            </a:r>
            <a:r>
              <a:rPr lang="en-US" sz="1300" dirty="0" err="1"/>
              <a:t>weergegeven</a:t>
            </a:r>
            <a:r>
              <a:rPr lang="en-US" sz="1300" dirty="0"/>
              <a:t> in percentages.</a:t>
            </a:r>
            <a:r>
              <a:rPr lang="nl-NL" sz="1300" dirty="0"/>
              <a:t> p-waarde resultaat van </a:t>
            </a:r>
            <a:r>
              <a:rPr lang="nl-NL" sz="1300" dirty="0" err="1"/>
              <a:t>chi</a:t>
            </a:r>
            <a:r>
              <a:rPr lang="nl-NL" sz="1300" dirty="0"/>
              <a:t>-kwadraat test. </a:t>
            </a:r>
            <a:r>
              <a:rPr lang="nl-NL" sz="1300" b="1" dirty="0">
                <a:solidFill>
                  <a:srgbClr val="FF0000"/>
                </a:solidFill>
              </a:rPr>
              <a:t>*</a:t>
            </a:r>
            <a:r>
              <a:rPr lang="nl-NL" sz="1300" dirty="0"/>
              <a:t> p&lt;0,05  </a:t>
            </a:r>
            <a:r>
              <a:rPr lang="nl-NL" sz="1300" b="1" dirty="0">
                <a:solidFill>
                  <a:srgbClr val="FF0000"/>
                </a:solidFill>
              </a:rPr>
              <a:t>**</a:t>
            </a:r>
            <a:r>
              <a:rPr lang="nl-NL" sz="1300" dirty="0"/>
              <a:t> p&lt;0,01</a:t>
            </a:r>
            <a:r>
              <a:rPr lang="en-US" sz="1300" dirty="0"/>
              <a:t> 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883465"/>
              </p:ext>
            </p:extLst>
          </p:nvPr>
        </p:nvGraphicFramePr>
        <p:xfrm>
          <a:off x="1266090" y="1611579"/>
          <a:ext cx="9566032" cy="2688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1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1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15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6370">
                <a:tc>
                  <a:txBody>
                    <a:bodyPr/>
                    <a:lstStyle/>
                    <a:p>
                      <a:endParaRPr lang="nl-NL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 dirty="0">
                          <a:solidFill>
                            <a:schemeClr val="tx1"/>
                          </a:solidFill>
                        </a:rPr>
                        <a:t>Controle periode</a:t>
                      </a:r>
                    </a:p>
                    <a:p>
                      <a:pPr algn="ctr"/>
                      <a:r>
                        <a:rPr lang="nl-NL" sz="2000" b="1" dirty="0">
                          <a:solidFill>
                            <a:schemeClr val="tx1"/>
                          </a:solidFill>
                        </a:rPr>
                        <a:t>(n=1666)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 dirty="0">
                          <a:solidFill>
                            <a:schemeClr val="tx1"/>
                          </a:solidFill>
                        </a:rPr>
                        <a:t>Periode</a:t>
                      </a:r>
                      <a:r>
                        <a:rPr lang="nl-NL" sz="2000" b="1" baseline="0" dirty="0">
                          <a:solidFill>
                            <a:schemeClr val="tx1"/>
                          </a:solidFill>
                        </a:rPr>
                        <a:t> 1</a:t>
                      </a:r>
                    </a:p>
                    <a:p>
                      <a:pPr algn="ctr"/>
                      <a:r>
                        <a:rPr lang="nl-NL" sz="2000" b="1" baseline="0" dirty="0">
                          <a:solidFill>
                            <a:schemeClr val="tx1"/>
                          </a:solidFill>
                        </a:rPr>
                        <a:t>(n=979)</a:t>
                      </a:r>
                      <a:endParaRPr lang="nl-NL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b="1" dirty="0">
                          <a:solidFill>
                            <a:schemeClr val="tx1"/>
                          </a:solidFill>
                        </a:rPr>
                        <a:t>Periode 2</a:t>
                      </a:r>
                    </a:p>
                    <a:p>
                      <a:pPr algn="ctr"/>
                      <a:r>
                        <a:rPr lang="nl-NL" sz="2000" b="1" dirty="0">
                          <a:solidFill>
                            <a:schemeClr val="tx1"/>
                          </a:solidFill>
                        </a:rPr>
                        <a:t>(n=1746)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812"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Gaaf perineum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24,9%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28,0%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   28,1% </a:t>
                      </a:r>
                      <a:r>
                        <a:rPr lang="nl-NL" sz="2000" b="1" dirty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nl-NL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nl-NL" sz="2000" baseline="300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 of 2</a:t>
                      </a:r>
                      <a:r>
                        <a:rPr lang="nl-NL" sz="2000" baseline="30000" dirty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l-NL" sz="2000" dirty="0" err="1">
                          <a:solidFill>
                            <a:schemeClr val="tx1"/>
                          </a:solidFill>
                        </a:rPr>
                        <a:t>graads</a:t>
                      </a:r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 ruptuur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29,5%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29,5%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28,0%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873">
                <a:tc>
                  <a:txBody>
                    <a:bodyPr/>
                    <a:lstStyle/>
                    <a:p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Vaginawandruptuur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17,3%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15,5%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18,6%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636">
                <a:tc>
                  <a:txBody>
                    <a:bodyPr/>
                    <a:lstStyle/>
                    <a:p>
                      <a:r>
                        <a:rPr lang="nl-NL" sz="2000" dirty="0" err="1">
                          <a:solidFill>
                            <a:schemeClr val="tx1"/>
                          </a:solidFill>
                        </a:rPr>
                        <a:t>Labiumruptuur</a:t>
                      </a:r>
                      <a:endParaRPr lang="nl-NL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18,1%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15,1%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000" dirty="0">
                          <a:solidFill>
                            <a:schemeClr val="tx1"/>
                          </a:solidFill>
                        </a:rPr>
                        <a:t>17,4%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393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Resultaten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dirty="0" err="1">
                <a:solidFill>
                  <a:schemeClr val="bg1"/>
                </a:solidFill>
              </a:rPr>
              <a:t>Toepassing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Noorse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handgreep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26319" y="1247542"/>
            <a:ext cx="9602962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Toepassing</a:t>
            </a:r>
            <a:r>
              <a:rPr lang="en-US" sz="2400" dirty="0"/>
              <a:t> </a:t>
            </a:r>
            <a:r>
              <a:rPr lang="en-US" sz="2400" dirty="0" err="1"/>
              <a:t>Noorse</a:t>
            </a:r>
            <a:r>
              <a:rPr lang="en-US" sz="2400" dirty="0"/>
              <a:t> </a:t>
            </a:r>
            <a:r>
              <a:rPr lang="en-US" sz="2400" dirty="0" err="1"/>
              <a:t>handgreep</a:t>
            </a:r>
            <a:r>
              <a:rPr lang="en-US" sz="2400" dirty="0"/>
              <a:t> </a:t>
            </a:r>
            <a:r>
              <a:rPr lang="en-US" sz="2400" dirty="0" err="1"/>
              <a:t>tijdens</a:t>
            </a:r>
            <a:r>
              <a:rPr lang="en-US" sz="2400" dirty="0"/>
              <a:t> </a:t>
            </a:r>
            <a:r>
              <a:rPr lang="en-US" sz="2400" dirty="0" err="1"/>
              <a:t>periode</a:t>
            </a:r>
            <a:r>
              <a:rPr lang="en-US" sz="2400" dirty="0"/>
              <a:t> 2:  </a:t>
            </a:r>
          </a:p>
          <a:p>
            <a:r>
              <a:rPr lang="en-US" sz="2400" b="1" dirty="0"/>
              <a:t>72,7% </a:t>
            </a:r>
            <a:r>
              <a:rPr lang="en-US" sz="2400" dirty="0"/>
              <a:t>van de </a:t>
            </a:r>
            <a:r>
              <a:rPr lang="en-US" sz="2400" dirty="0" err="1"/>
              <a:t>bevallingen</a:t>
            </a:r>
            <a:r>
              <a:rPr lang="en-US" sz="2400" dirty="0"/>
              <a:t> 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400" dirty="0"/>
          </a:p>
          <a:p>
            <a:r>
              <a:rPr lang="en-US" sz="1300" dirty="0"/>
              <a:t>Data </a:t>
            </a:r>
            <a:r>
              <a:rPr lang="en-US" sz="1300" dirty="0" err="1"/>
              <a:t>weergegeven</a:t>
            </a:r>
            <a:r>
              <a:rPr lang="en-US" sz="1300" dirty="0"/>
              <a:t> in percentages</a:t>
            </a:r>
            <a:r>
              <a:rPr lang="en-US" sz="1400" dirty="0"/>
              <a:t>.</a:t>
            </a:r>
          </a:p>
          <a:p>
            <a:endParaRPr lang="en-GB" sz="1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266092" y="2534724"/>
          <a:ext cx="6617144" cy="332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10323258"/>
                    </a:ext>
                  </a:extLst>
                </a:gridCol>
                <a:gridCol w="2553144">
                  <a:extLst>
                    <a:ext uri="{9D8B030D-6E8A-4147-A177-3AD203B41FA5}">
                      <a16:colId xmlns:a16="http://schemas.microsoft.com/office/drawing/2014/main" val="4137990049"/>
                    </a:ext>
                  </a:extLst>
                </a:gridCol>
              </a:tblGrid>
              <a:tr h="35522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Toepassing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Noorse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handgreep</a:t>
                      </a:r>
                      <a:endParaRPr lang="en-GB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Periode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2</a:t>
                      </a:r>
                      <a:endParaRPr lang="en-GB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016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Naar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type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zorgverlener</a:t>
                      </a: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Verloskundige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Arts-</a:t>
                      </a: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assistent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baseline="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Gynaecoloog</a:t>
                      </a:r>
                      <a:endParaRPr lang="en-US" sz="2000" baseline="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80,6%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69,1%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42,5%</a:t>
                      </a:r>
                    </a:p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847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Naar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type baring: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Spontane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baring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Kunstverlossing</a:t>
                      </a:r>
                      <a:endParaRPr lang="en-GB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77,3%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46,1%</a:t>
                      </a:r>
                    </a:p>
                    <a:p>
                      <a:pPr algn="ctr"/>
                      <a:endParaRPr lang="en-GB" sz="2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761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914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Resultaten</a:t>
            </a:r>
            <a:r>
              <a:rPr lang="en-US" sz="4000" dirty="0">
                <a:solidFill>
                  <a:schemeClr val="bg1"/>
                </a:solidFill>
              </a:rPr>
              <a:t>: </a:t>
            </a:r>
            <a:r>
              <a:rPr lang="en-US" sz="4000" dirty="0" err="1">
                <a:solidFill>
                  <a:schemeClr val="bg1"/>
                </a:solidFill>
              </a:rPr>
              <a:t>Toepassing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Noorse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handgreep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6090" y="1275677"/>
            <a:ext cx="9602962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Incidentie</a:t>
            </a:r>
            <a:r>
              <a:rPr lang="en-US" sz="2400" dirty="0"/>
              <a:t> van OASIS </a:t>
            </a:r>
            <a:r>
              <a:rPr lang="en-US" sz="2400" dirty="0" err="1"/>
              <a:t>naar</a:t>
            </a:r>
            <a:r>
              <a:rPr lang="en-US" sz="2400" dirty="0"/>
              <a:t> </a:t>
            </a:r>
            <a:r>
              <a:rPr lang="en-US" sz="2400" dirty="0" err="1"/>
              <a:t>toepassing</a:t>
            </a:r>
            <a:r>
              <a:rPr lang="en-US" sz="2400" dirty="0"/>
              <a:t> </a:t>
            </a:r>
            <a:r>
              <a:rPr lang="en-US" sz="2400" dirty="0" err="1"/>
              <a:t>Noorse</a:t>
            </a:r>
            <a:r>
              <a:rPr lang="en-US" sz="2400" dirty="0"/>
              <a:t> </a:t>
            </a:r>
            <a:r>
              <a:rPr lang="en-US" sz="2400" dirty="0" err="1"/>
              <a:t>handgreep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400" dirty="0"/>
          </a:p>
          <a:p>
            <a:r>
              <a:rPr lang="en-GB" sz="1300" dirty="0"/>
              <a:t>Data </a:t>
            </a:r>
            <a:r>
              <a:rPr lang="en-GB" sz="1300" dirty="0" err="1"/>
              <a:t>worden</a:t>
            </a:r>
            <a:r>
              <a:rPr lang="en-GB" sz="1300" dirty="0"/>
              <a:t> </a:t>
            </a:r>
            <a:r>
              <a:rPr lang="en-GB" sz="1300" dirty="0" err="1"/>
              <a:t>weergegeven</a:t>
            </a:r>
            <a:r>
              <a:rPr lang="en-GB" sz="1300" dirty="0"/>
              <a:t> in percentages. p-</a:t>
            </a:r>
            <a:r>
              <a:rPr lang="en-GB" sz="1300" dirty="0" err="1"/>
              <a:t>waarde</a:t>
            </a:r>
            <a:r>
              <a:rPr lang="en-GB" sz="1300" dirty="0"/>
              <a:t> </a:t>
            </a:r>
            <a:r>
              <a:rPr lang="en-GB" sz="1300" dirty="0" err="1"/>
              <a:t>resultaat</a:t>
            </a:r>
            <a:r>
              <a:rPr lang="en-GB" sz="1300" dirty="0"/>
              <a:t> van chi-</a:t>
            </a:r>
            <a:r>
              <a:rPr lang="en-GB" sz="1300" dirty="0" err="1"/>
              <a:t>kwadraat</a:t>
            </a:r>
            <a:r>
              <a:rPr lang="en-GB" sz="1300" dirty="0"/>
              <a:t> test</a:t>
            </a:r>
            <a:r>
              <a:rPr lang="en-GB" sz="1400" dirty="0"/>
              <a:t>.  </a:t>
            </a:r>
            <a:endParaRPr lang="en-US" sz="1400" dirty="0"/>
          </a:p>
          <a:p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Multivariate </a:t>
            </a:r>
            <a:r>
              <a:rPr lang="en-US" sz="2400" dirty="0" err="1"/>
              <a:t>logistische</a:t>
            </a:r>
            <a:r>
              <a:rPr lang="en-US" sz="2400" dirty="0"/>
              <a:t> </a:t>
            </a:r>
            <a:r>
              <a:rPr lang="en-US" sz="2400" dirty="0" err="1"/>
              <a:t>regressie</a:t>
            </a:r>
            <a:r>
              <a:rPr lang="en-US" sz="2400" dirty="0"/>
              <a:t> </a:t>
            </a:r>
            <a:r>
              <a:rPr lang="en-US" sz="2400" dirty="0" err="1"/>
              <a:t>analyse</a:t>
            </a:r>
            <a:r>
              <a:rPr lang="en-US" sz="2400" dirty="0"/>
              <a:t>, met </a:t>
            </a:r>
            <a:r>
              <a:rPr lang="en-US" sz="2400" dirty="0" err="1"/>
              <a:t>correctie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</a:t>
            </a:r>
            <a:r>
              <a:rPr lang="en-US" sz="2400" dirty="0" err="1"/>
              <a:t>risicofactoren</a:t>
            </a:r>
            <a:r>
              <a:rPr lang="en-US" sz="2400" dirty="0"/>
              <a:t> van OASIS:  aOR 0,17;  95%CI 0,07-0,39</a:t>
            </a:r>
          </a:p>
          <a:p>
            <a:endParaRPr lang="en-US" sz="1400" dirty="0"/>
          </a:p>
          <a:p>
            <a:endParaRPr lang="en-US" sz="1600" dirty="0"/>
          </a:p>
          <a:p>
            <a:endParaRPr lang="en-GB" sz="1600" b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66090" y="1902932"/>
          <a:ext cx="8958565" cy="215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0023">
                  <a:extLst>
                    <a:ext uri="{9D8B030D-6E8A-4147-A177-3AD203B41FA5}">
                      <a16:colId xmlns:a16="http://schemas.microsoft.com/office/drawing/2014/main" val="2803401464"/>
                    </a:ext>
                  </a:extLst>
                </a:gridCol>
                <a:gridCol w="2354578">
                  <a:extLst>
                    <a:ext uri="{9D8B030D-6E8A-4147-A177-3AD203B41FA5}">
                      <a16:colId xmlns:a16="http://schemas.microsoft.com/office/drawing/2014/main" val="3578430935"/>
                    </a:ext>
                  </a:extLst>
                </a:gridCol>
                <a:gridCol w="2424545">
                  <a:extLst>
                    <a:ext uri="{9D8B030D-6E8A-4147-A177-3AD203B41FA5}">
                      <a16:colId xmlns:a16="http://schemas.microsoft.com/office/drawing/2014/main" val="1333125869"/>
                    </a:ext>
                  </a:extLst>
                </a:gridCol>
                <a:gridCol w="1579419">
                  <a:extLst>
                    <a:ext uri="{9D8B030D-6E8A-4147-A177-3AD203B41FA5}">
                      <a16:colId xmlns:a16="http://schemas.microsoft.com/office/drawing/2014/main" val="1764798154"/>
                    </a:ext>
                  </a:extLst>
                </a:gridCol>
              </a:tblGrid>
              <a:tr h="831083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Noorse</a:t>
                      </a:r>
                      <a:r>
                        <a:rPr lang="en-US" sz="20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handgreep</a:t>
                      </a:r>
                      <a:r>
                        <a:rPr lang="en-US" sz="20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uitgevoerd</a:t>
                      </a:r>
                      <a:endParaRPr lang="en-GB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Noorse</a:t>
                      </a:r>
                      <a:r>
                        <a:rPr lang="en-US" sz="20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handgreep</a:t>
                      </a:r>
                      <a:r>
                        <a:rPr lang="en-US" sz="20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000" baseline="0" dirty="0" err="1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niet</a:t>
                      </a:r>
                      <a:r>
                        <a:rPr lang="en-US" sz="20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uitgevoerd</a:t>
                      </a:r>
                      <a:endParaRPr lang="en-GB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p-</a:t>
                      </a:r>
                      <a:r>
                        <a:rPr lang="en-US" sz="2000" baseline="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waarde</a:t>
                      </a:r>
                      <a:endParaRPr lang="en-GB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8159855"/>
                  </a:ext>
                </a:extLst>
              </a:tr>
              <a:tr h="668385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Spontane</a:t>
                      </a:r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baring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1%</a:t>
                      </a:r>
                      <a:endParaRPr lang="en-GB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5,3% </a:t>
                      </a:r>
                      <a:endParaRPr lang="en-GB" sz="2000" b="1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&lt;0,01</a:t>
                      </a:r>
                      <a:endParaRPr lang="en-GB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809849"/>
                  </a:ext>
                </a:extLst>
              </a:tr>
              <a:tr h="656983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Kunstverlossing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2,5%</a:t>
                      </a:r>
                      <a:endParaRPr lang="en-GB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7,9%</a:t>
                      </a:r>
                      <a:endParaRPr lang="en-GB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0,08</a:t>
                      </a:r>
                      <a:endParaRPr lang="en-GB" sz="2000" dirty="0">
                        <a:solidFill>
                          <a:sysClr val="windowText" lastClr="00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466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045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Conclusies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6091" y="1133484"/>
            <a:ext cx="95660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Het </a:t>
            </a:r>
            <a:r>
              <a:rPr lang="en-US" sz="2800" dirty="0" err="1"/>
              <a:t>Noorse</a:t>
            </a:r>
            <a:r>
              <a:rPr lang="en-US" sz="2800" dirty="0"/>
              <a:t> </a:t>
            </a:r>
            <a:r>
              <a:rPr lang="en-US" sz="2800" dirty="0" err="1"/>
              <a:t>trainingsprogramma</a:t>
            </a:r>
            <a:r>
              <a:rPr lang="en-US" sz="2800" dirty="0"/>
              <a:t> </a:t>
            </a:r>
            <a:r>
              <a:rPr lang="en-US" sz="2800" dirty="0" err="1"/>
              <a:t>leidt</a:t>
            </a:r>
            <a:r>
              <a:rPr lang="en-US" sz="2800" dirty="0"/>
              <a:t> tot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vermindering</a:t>
            </a:r>
            <a:r>
              <a:rPr lang="en-US" sz="2800" dirty="0"/>
              <a:t> van het </a:t>
            </a:r>
            <a:r>
              <a:rPr lang="en-US" sz="2800" dirty="0" err="1"/>
              <a:t>aantal</a:t>
            </a:r>
            <a:r>
              <a:rPr lang="en-US" sz="2800" dirty="0"/>
              <a:t> OASIS, </a:t>
            </a:r>
            <a:r>
              <a:rPr lang="en-US" sz="2800" dirty="0" err="1"/>
              <a:t>ook</a:t>
            </a:r>
            <a:r>
              <a:rPr lang="en-US" sz="2800" dirty="0"/>
              <a:t> in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ziekenhuis</a:t>
            </a:r>
            <a:r>
              <a:rPr lang="en-US" sz="2800" dirty="0"/>
              <a:t> met </a:t>
            </a:r>
            <a:r>
              <a:rPr lang="en-US" sz="2800" dirty="0" err="1"/>
              <a:t>een</a:t>
            </a:r>
            <a:r>
              <a:rPr lang="en-US" sz="2800" dirty="0"/>
              <a:t> </a:t>
            </a:r>
            <a:r>
              <a:rPr lang="en-US" sz="2800" dirty="0" err="1"/>
              <a:t>lage</a:t>
            </a:r>
            <a:r>
              <a:rPr lang="en-US" sz="2800" dirty="0"/>
              <a:t> a priori </a:t>
            </a:r>
            <a:r>
              <a:rPr lang="en-US" sz="2800" dirty="0" err="1"/>
              <a:t>incidentie</a:t>
            </a:r>
            <a:r>
              <a:rPr lang="en-US" sz="2800" dirty="0"/>
              <a:t>. </a:t>
            </a:r>
          </a:p>
          <a:p>
            <a:endParaRPr lang="en-US" sz="2800" dirty="0"/>
          </a:p>
          <a:p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Continue </a:t>
            </a:r>
            <a:r>
              <a:rPr lang="en-US" sz="2800" dirty="0" err="1"/>
              <a:t>verificatie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training is </a:t>
            </a:r>
            <a:r>
              <a:rPr lang="en-US" sz="2800" dirty="0" err="1"/>
              <a:t>nodig</a:t>
            </a:r>
            <a:r>
              <a:rPr lang="en-US" sz="2800" dirty="0"/>
              <a:t>, met </a:t>
            </a:r>
            <a:r>
              <a:rPr lang="en-US" sz="2800" dirty="0" err="1"/>
              <a:t>aandacht</a:t>
            </a:r>
            <a:r>
              <a:rPr lang="en-US" sz="2800" dirty="0"/>
              <a:t> </a:t>
            </a:r>
            <a:r>
              <a:rPr lang="en-US" sz="2800" dirty="0" err="1"/>
              <a:t>voor</a:t>
            </a:r>
            <a:r>
              <a:rPr lang="en-US" sz="2800" dirty="0"/>
              <a:t> de </a:t>
            </a:r>
            <a:r>
              <a:rPr lang="en-US" sz="2800" dirty="0" err="1"/>
              <a:t>kunstverlossingen</a:t>
            </a:r>
            <a:r>
              <a:rPr lang="en-US" sz="2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000" dirty="0"/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054873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Discussie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6091" y="1133484"/>
            <a:ext cx="956603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4000" b="1" dirty="0"/>
          </a:p>
          <a:p>
            <a:r>
              <a:rPr lang="en-US" sz="4000" b="1" dirty="0" err="1"/>
              <a:t>Vragen</a:t>
            </a:r>
            <a:r>
              <a:rPr lang="en-US" sz="4000" b="1" dirty="0"/>
              <a:t>?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400" dirty="0"/>
              <a:t>Contact: l.de.meutter@ikazia.nl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4945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Aanleiding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6090" y="1740063"/>
            <a:ext cx="10925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Oktober</a:t>
            </a:r>
            <a:r>
              <a:rPr lang="en-US" sz="3600" dirty="0"/>
              <a:t> 2012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BC2F36-E11A-9F4B-A512-43DBFDD2B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355" y="2513205"/>
            <a:ext cx="7334840" cy="1831590"/>
          </a:xfrm>
          <a:prstGeom prst="rect">
            <a:avLst/>
          </a:prstGeom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1F29F3AE-8A94-9E44-B1EC-F31F96174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866" y="975880"/>
            <a:ext cx="2576019" cy="291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14D4F3-7209-AC49-B89A-5D10A6A90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430" y="1434093"/>
            <a:ext cx="8079436" cy="422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Noorse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trainingsprogramma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6090" y="838758"/>
            <a:ext cx="109259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b="1" dirty="0" err="1"/>
              <a:t>Retrospectieve</a:t>
            </a:r>
            <a:r>
              <a:rPr lang="en-US" sz="2400" b="1" dirty="0"/>
              <a:t> </a:t>
            </a:r>
            <a:r>
              <a:rPr lang="en-US" sz="2400" b="1" dirty="0" err="1"/>
              <a:t>cohortsudie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 err="1"/>
              <a:t>Inclusie</a:t>
            </a:r>
            <a:r>
              <a:rPr lang="en-US" sz="2400" b="1" dirty="0"/>
              <a:t> 31 709 </a:t>
            </a:r>
            <a:r>
              <a:rPr lang="en-US" sz="2400" b="1" dirty="0" err="1"/>
              <a:t>bevallingen</a:t>
            </a:r>
            <a:r>
              <a:rPr lang="en-US" sz="2400" b="1" dirty="0"/>
              <a:t> </a:t>
            </a:r>
            <a:r>
              <a:rPr lang="en-US" sz="2400" b="1" dirty="0" err="1"/>
              <a:t>waarvan</a:t>
            </a:r>
            <a:r>
              <a:rPr lang="en-US" sz="2400" b="1" dirty="0"/>
              <a:t> 907 OASIS</a:t>
            </a:r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Twee </a:t>
            </a:r>
            <a:r>
              <a:rPr lang="en-US" sz="2400" b="1" dirty="0" err="1"/>
              <a:t>tijdsperiodes</a:t>
            </a:r>
            <a:r>
              <a:rPr lang="en-US" sz="2400" b="1" dirty="0"/>
              <a:t>: </a:t>
            </a:r>
          </a:p>
          <a:p>
            <a:r>
              <a:rPr lang="en-US" sz="2400" dirty="0" err="1"/>
              <a:t>Voor</a:t>
            </a:r>
            <a:r>
              <a:rPr lang="en-US" sz="2400" dirty="0"/>
              <a:t> (2003-2005)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(2008-2010) </a:t>
            </a:r>
            <a:r>
              <a:rPr lang="en-US" sz="2400" dirty="0" err="1"/>
              <a:t>implementatie</a:t>
            </a:r>
            <a:r>
              <a:rPr lang="en-US" sz="2400" dirty="0"/>
              <a:t> </a:t>
            </a:r>
            <a:r>
              <a:rPr lang="en-US" sz="2400" dirty="0" err="1"/>
              <a:t>trainingsprogramma</a:t>
            </a:r>
            <a:r>
              <a:rPr lang="en-US" sz="2400" dirty="0"/>
              <a:t>.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090" y="4086489"/>
            <a:ext cx="10565284" cy="107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76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Noorse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trainingsprogramma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16268" y="1113147"/>
            <a:ext cx="109697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												</a:t>
            </a:r>
            <a:r>
              <a:rPr lang="en-US" sz="2400" b="1" dirty="0" err="1"/>
              <a:t>Vier</a:t>
            </a:r>
            <a:r>
              <a:rPr lang="en-US" sz="2400" b="1" dirty="0"/>
              <a:t> </a:t>
            </a:r>
            <a:r>
              <a:rPr lang="en-US" sz="2400" b="1" dirty="0" err="1"/>
              <a:t>focuspunten</a:t>
            </a:r>
            <a:r>
              <a:rPr lang="en-US" sz="2400" b="1" dirty="0"/>
              <a:t>:</a:t>
            </a:r>
          </a:p>
          <a:p>
            <a:endParaRPr lang="en-US" sz="2400" b="1" dirty="0"/>
          </a:p>
          <a:p>
            <a:r>
              <a:rPr lang="en-US" sz="2400" b="1" dirty="0"/>
              <a:t>													- </a:t>
            </a:r>
            <a:r>
              <a:rPr lang="en-US" sz="2400" dirty="0" err="1"/>
              <a:t>Ondersteuning</a:t>
            </a:r>
            <a:r>
              <a:rPr lang="en-US" sz="2400" dirty="0"/>
              <a:t> perineum </a:t>
            </a:r>
            <a:r>
              <a:rPr lang="en-US" sz="2400" dirty="0" err="1"/>
              <a:t>en</a:t>
            </a:r>
            <a:r>
              <a:rPr lang="en-US" sz="2400" dirty="0"/>
              <a:t> 															</a:t>
            </a:r>
            <a:r>
              <a:rPr lang="en-US" sz="2400" dirty="0" err="1"/>
              <a:t>knijpen</a:t>
            </a:r>
            <a:r>
              <a:rPr lang="en-US" sz="2400" dirty="0"/>
              <a:t> met </a:t>
            </a:r>
            <a:r>
              <a:rPr lang="en-US" sz="2400" dirty="0" err="1"/>
              <a:t>duim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wijsvinger</a:t>
            </a:r>
            <a:r>
              <a:rPr lang="en-US" sz="2400" dirty="0"/>
              <a:t> van 														</a:t>
            </a:r>
            <a:r>
              <a:rPr lang="en-US" sz="2400" dirty="0" err="1"/>
              <a:t>lateraal</a:t>
            </a:r>
            <a:r>
              <a:rPr lang="en-US" sz="2400" dirty="0"/>
              <a:t> </a:t>
            </a:r>
            <a:r>
              <a:rPr lang="en-US" sz="2400" dirty="0" err="1"/>
              <a:t>naar</a:t>
            </a:r>
            <a:r>
              <a:rPr lang="en-US" sz="2400" dirty="0"/>
              <a:t> </a:t>
            </a:r>
            <a:r>
              <a:rPr lang="en-US" sz="2400" dirty="0" err="1"/>
              <a:t>mediaan</a:t>
            </a:r>
            <a:endParaRPr lang="en-US" sz="2400" dirty="0"/>
          </a:p>
          <a:p>
            <a:endParaRPr lang="en-US" sz="2400" b="1" dirty="0"/>
          </a:p>
          <a:p>
            <a:r>
              <a:rPr lang="en-US" sz="2400" b="1" dirty="0"/>
              <a:t>													- </a:t>
            </a:r>
            <a:r>
              <a:rPr lang="en-US" sz="2400" dirty="0" err="1"/>
              <a:t>Vertraging</a:t>
            </a:r>
            <a:r>
              <a:rPr lang="en-US" sz="2400" dirty="0"/>
              <a:t> caput met </a:t>
            </a:r>
            <a:r>
              <a:rPr lang="en-US" sz="2400" dirty="0" err="1"/>
              <a:t>andere</a:t>
            </a:r>
            <a:r>
              <a:rPr lang="en-US" sz="2400" dirty="0"/>
              <a:t> hand</a:t>
            </a:r>
          </a:p>
          <a:p>
            <a:endParaRPr lang="en-US" sz="2400" dirty="0"/>
          </a:p>
          <a:p>
            <a:r>
              <a:rPr lang="en-US" sz="2400" dirty="0"/>
              <a:t>													</a:t>
            </a:r>
            <a:r>
              <a:rPr lang="en-US" sz="2400" b="1" dirty="0"/>
              <a:t>- </a:t>
            </a:r>
            <a:r>
              <a:rPr lang="en-US" sz="2400" dirty="0"/>
              <a:t>Caput </a:t>
            </a:r>
            <a:r>
              <a:rPr lang="en-US" sz="2400" dirty="0" err="1"/>
              <a:t>zuttend</a:t>
            </a:r>
            <a:r>
              <a:rPr lang="en-US" sz="2400" dirty="0"/>
              <a:t> </a:t>
            </a:r>
            <a:r>
              <a:rPr lang="en-US" sz="2400" dirty="0" err="1"/>
              <a:t>laten</a:t>
            </a:r>
            <a:r>
              <a:rPr lang="en-US" sz="2400" dirty="0"/>
              <a:t> </a:t>
            </a:r>
            <a:r>
              <a:rPr lang="en-US" sz="2400" dirty="0" err="1"/>
              <a:t>doorsnijden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												</a:t>
            </a:r>
            <a:r>
              <a:rPr lang="en-US" sz="2400" b="1" dirty="0"/>
              <a:t>- </a:t>
            </a:r>
            <a:r>
              <a:rPr lang="en-US" sz="2400" dirty="0" err="1"/>
              <a:t>Onderwijs</a:t>
            </a:r>
            <a:r>
              <a:rPr lang="en-US" sz="2400" dirty="0"/>
              <a:t> in correct </a:t>
            </a:r>
            <a:r>
              <a:rPr lang="en-US" sz="2400" dirty="0" err="1"/>
              <a:t>plaatsen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														</a:t>
            </a:r>
            <a:r>
              <a:rPr lang="en-US" sz="2400" dirty="0" err="1"/>
              <a:t>toepassen</a:t>
            </a:r>
            <a:r>
              <a:rPr lang="en-US" sz="2400" dirty="0"/>
              <a:t> </a:t>
            </a:r>
            <a:r>
              <a:rPr lang="en-US" sz="2400" dirty="0" err="1"/>
              <a:t>episiotomie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												</a:t>
            </a:r>
            <a:endParaRPr lang="en-US" sz="2400" b="1" dirty="0"/>
          </a:p>
          <a:p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45" y="1000605"/>
            <a:ext cx="6479059" cy="49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7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Noorse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trainingsprogramma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2384" b="24642"/>
          <a:stretch/>
        </p:blipFill>
        <p:spPr>
          <a:xfrm>
            <a:off x="1266092" y="923514"/>
            <a:ext cx="2688069" cy="31923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066EB1-9373-974B-8B51-BA6CD4A817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39" t="49173" r="13633" b="-1"/>
          <a:stretch/>
        </p:blipFill>
        <p:spPr>
          <a:xfrm>
            <a:off x="2508021" y="4212521"/>
            <a:ext cx="3426973" cy="2444725"/>
          </a:xfrm>
          <a:prstGeom prst="rect">
            <a:avLst/>
          </a:prstGeom>
        </p:spPr>
      </p:pic>
      <p:pic>
        <p:nvPicPr>
          <p:cNvPr id="7" name="Bilde 4">
            <a:extLst>
              <a:ext uri="{FF2B5EF4-FFF2-40B4-BE49-F238E27FC236}">
                <a16:creationId xmlns:a16="http://schemas.microsoft.com/office/drawing/2014/main" id="{C7690D3E-41AC-A54E-82ED-A7AC973062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06" y="923514"/>
            <a:ext cx="3341498" cy="190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07B0F0-BD1B-AF45-9C4E-C440751D34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429"/>
          <a:stretch/>
        </p:blipFill>
        <p:spPr>
          <a:xfrm>
            <a:off x="6536006" y="2886032"/>
            <a:ext cx="3341499" cy="1799256"/>
          </a:xfrm>
          <a:prstGeom prst="rect">
            <a:avLst/>
          </a:prstGeom>
        </p:spPr>
      </p:pic>
      <p:pic>
        <p:nvPicPr>
          <p:cNvPr id="9" name="Bilde 4">
            <a:extLst>
              <a:ext uri="{FF2B5EF4-FFF2-40B4-BE49-F238E27FC236}">
                <a16:creationId xmlns:a16="http://schemas.microsoft.com/office/drawing/2014/main" id="{3D27504B-4071-794A-8BE2-27D3AE3B1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04" y="4789723"/>
            <a:ext cx="3341500" cy="186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457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Noorse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trainingsprogramma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6092" y="917144"/>
            <a:ext cx="10607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Implementatie</a:t>
            </a:r>
            <a:r>
              <a:rPr lang="en-US" sz="2400" b="1" dirty="0"/>
              <a:t> in </a:t>
            </a:r>
            <a:r>
              <a:rPr lang="en-US" sz="2400" b="1" dirty="0" err="1"/>
              <a:t>andere</a:t>
            </a:r>
            <a:r>
              <a:rPr lang="en-US" sz="2400" b="1" dirty="0"/>
              <a:t> </a:t>
            </a:r>
            <a:r>
              <a:rPr lang="en-US" sz="2400" b="1" dirty="0" err="1"/>
              <a:t>landen</a:t>
            </a:r>
            <a:r>
              <a:rPr lang="en-US" sz="2400" b="1" dirty="0"/>
              <a:t>:</a:t>
            </a:r>
          </a:p>
          <a:p>
            <a:endParaRPr lang="en-US" sz="2400" b="1" dirty="0"/>
          </a:p>
          <a:p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837" y="1792250"/>
            <a:ext cx="1194431" cy="7970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2837" y="4116344"/>
            <a:ext cx="1594021" cy="79701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147E16-E392-E54C-9C44-1CF57FC56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236296"/>
              </p:ext>
            </p:extLst>
          </p:nvPr>
        </p:nvGraphicFramePr>
        <p:xfrm>
          <a:off x="1418107" y="1677375"/>
          <a:ext cx="8128000" cy="402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20496532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57003455"/>
                    </a:ext>
                  </a:extLst>
                </a:gridCol>
              </a:tblGrid>
              <a:tr h="302715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b="1" dirty="0" err="1"/>
                        <a:t>Leenskjold</a:t>
                      </a:r>
                      <a:r>
                        <a:rPr lang="en-US" b="1" dirty="0"/>
                        <a:t> et al:         4.4  -&gt;  1.7%</a:t>
                      </a:r>
                    </a:p>
                    <a:p>
                      <a:r>
                        <a:rPr lang="en-US" b="1" dirty="0"/>
                        <a:t>Skiver et al:                   7.0  -&gt;  3.9%</a:t>
                      </a:r>
                    </a:p>
                    <a:p>
                      <a:r>
                        <a:rPr lang="en-US" b="1" dirty="0"/>
                        <a:t>Rasmussen et al:        7.0  -&gt;  3.4%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err="1"/>
                        <a:t>Sveinsdottir</a:t>
                      </a:r>
                      <a:r>
                        <a:rPr lang="en-US" b="1" dirty="0"/>
                        <a:t> et al:         5.9  -&gt;  3.7%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951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b="1" dirty="0"/>
                        <a:t>Naidu et al:                   4.7  -&gt;  4.0%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r>
                        <a:rPr lang="en-US" b="1" dirty="0"/>
                        <a:t>El </a:t>
                      </a:r>
                      <a:r>
                        <a:rPr lang="en-US" b="1" dirty="0" err="1"/>
                        <a:t>Masri</a:t>
                      </a:r>
                      <a:r>
                        <a:rPr lang="en-US" b="1" dirty="0"/>
                        <a:t> et al:                 12.1  -&gt;  3.2%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282497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7DD2187-7521-C544-BCC7-0A45BD338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9542" y="1792250"/>
            <a:ext cx="1107380" cy="797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0DF52-316D-884C-89B4-4CF2A923D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9541" y="4116344"/>
            <a:ext cx="1594021" cy="79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00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Vraagstelling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66092" y="1274992"/>
            <a:ext cx="106072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b="1" dirty="0"/>
          </a:p>
          <a:p>
            <a:r>
              <a:rPr lang="nl-NL" sz="3600" dirty="0"/>
              <a:t>Kan het Noorse trainingsprogramma leiden tot een vermindering van het aantal OASIS in een Nederlands ziekenhuis met een lage a priori incidentie?</a:t>
            </a:r>
          </a:p>
          <a:p>
            <a:endParaRPr lang="nl-NL" sz="36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222436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Implementatie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Ikazia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Ziekenhuis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6107" y="5663080"/>
            <a:ext cx="2645893" cy="1194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195" y="1070942"/>
            <a:ext cx="6891823" cy="459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301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66092" y="112542"/>
            <a:ext cx="956603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Implementatie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Noorse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trainingsprogramma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GB" sz="4000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1266091" y="820428"/>
          <a:ext cx="10634964" cy="625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266090" y="1133484"/>
            <a:ext cx="1081507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September 2015  </a:t>
            </a:r>
          </a:p>
          <a:p>
            <a:r>
              <a:rPr lang="en-US" sz="2400" dirty="0" err="1"/>
              <a:t>Opleiding</a:t>
            </a:r>
            <a:r>
              <a:rPr lang="en-US" sz="2400" dirty="0"/>
              <a:t> door W. </a:t>
            </a:r>
            <a:r>
              <a:rPr lang="en-US" sz="2400" dirty="0" err="1"/>
              <a:t>Rotvold</a:t>
            </a:r>
            <a:r>
              <a:rPr lang="en-US" sz="2400" dirty="0"/>
              <a:t> </a:t>
            </a:r>
            <a:r>
              <a:rPr lang="en-US" sz="2400" dirty="0" err="1"/>
              <a:t>uit</a:t>
            </a:r>
            <a:r>
              <a:rPr lang="en-US" sz="2400" dirty="0"/>
              <a:t> </a:t>
            </a:r>
            <a:r>
              <a:rPr lang="en-US" sz="2400" dirty="0" err="1"/>
              <a:t>Noorwegen</a:t>
            </a:r>
            <a:r>
              <a:rPr lang="en-US" sz="2400" dirty="0"/>
              <a:t>.  </a:t>
            </a:r>
          </a:p>
          <a:p>
            <a:r>
              <a:rPr lang="en-US" sz="2400" dirty="0" err="1"/>
              <a:t>Drie</a:t>
            </a:r>
            <a:r>
              <a:rPr lang="en-US" sz="2400" dirty="0"/>
              <a:t> </a:t>
            </a:r>
            <a:r>
              <a:rPr lang="en-US" sz="2400" dirty="0" err="1"/>
              <a:t>verloskundigen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gynaecoloog</a:t>
            </a:r>
            <a:r>
              <a:rPr lang="en-US" sz="2400" dirty="0"/>
              <a:t> ‘expert’.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GB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4599" y="2019737"/>
            <a:ext cx="3557524" cy="4142509"/>
          </a:xfrm>
          <a:prstGeom prst="rect">
            <a:avLst/>
          </a:prstGeom>
        </p:spPr>
      </p:pic>
      <p:pic>
        <p:nvPicPr>
          <p:cNvPr id="6" name="Afbeelding 2">
            <a:extLst>
              <a:ext uri="{FF2B5EF4-FFF2-40B4-BE49-F238E27FC236}">
                <a16:creationId xmlns:a16="http://schemas.microsoft.com/office/drawing/2014/main" id="{2AD0754D-18A6-4B4B-BB9A-5B3F5F8DFE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9" t="19865" r="18805" b="7716"/>
          <a:stretch/>
        </p:blipFill>
        <p:spPr>
          <a:xfrm>
            <a:off x="1266089" y="2998916"/>
            <a:ext cx="3447536" cy="316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2022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Custom 2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124163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1690</TotalTime>
  <Words>785</Words>
  <Application>Microsoft Macintosh PowerPoint</Application>
  <PresentationFormat>Widescreen</PresentationFormat>
  <Paragraphs>355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Corbel</vt:lpstr>
      <vt:lpstr>Wingdings 2</vt:lpstr>
      <vt:lpstr>Frame</vt:lpstr>
      <vt:lpstr>Leidt het Noorse trainingsprogramma tot een vermindering van het aantal OASIS in het Ikazia Ziekenhuis?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a perineal support program for reduction of the OASI rate, and the effect of non-compliance</dc:title>
  <dc:creator>Lore De Meutter</dc:creator>
  <cp:lastModifiedBy>Microsoft Office User</cp:lastModifiedBy>
  <cp:revision>176</cp:revision>
  <dcterms:created xsi:type="dcterms:W3CDTF">2017-09-11T07:50:04Z</dcterms:created>
  <dcterms:modified xsi:type="dcterms:W3CDTF">2019-11-07T15:00:49Z</dcterms:modified>
</cp:coreProperties>
</file>